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8" r:id="rId1"/>
  </p:sldMasterIdLst>
  <p:notesMasterIdLst>
    <p:notesMasterId r:id="rId43"/>
  </p:notesMasterIdLst>
  <p:sldIdLst>
    <p:sldId id="260" r:id="rId2"/>
    <p:sldId id="264" r:id="rId3"/>
    <p:sldId id="265" r:id="rId4"/>
    <p:sldId id="266" r:id="rId5"/>
    <p:sldId id="267" r:id="rId6"/>
    <p:sldId id="382" r:id="rId7"/>
    <p:sldId id="383" r:id="rId8"/>
    <p:sldId id="346" r:id="rId9"/>
    <p:sldId id="384" r:id="rId10"/>
    <p:sldId id="385" r:id="rId11"/>
    <p:sldId id="386" r:id="rId12"/>
    <p:sldId id="387" r:id="rId13"/>
    <p:sldId id="388" r:id="rId14"/>
    <p:sldId id="352" r:id="rId15"/>
    <p:sldId id="389" r:id="rId16"/>
    <p:sldId id="390" r:id="rId17"/>
    <p:sldId id="391" r:id="rId18"/>
    <p:sldId id="392" r:id="rId19"/>
    <p:sldId id="393" r:id="rId20"/>
    <p:sldId id="394" r:id="rId21"/>
    <p:sldId id="395" r:id="rId22"/>
    <p:sldId id="396" r:id="rId23"/>
    <p:sldId id="397" r:id="rId24"/>
    <p:sldId id="398" r:id="rId25"/>
    <p:sldId id="399" r:id="rId26"/>
    <p:sldId id="400" r:id="rId27"/>
    <p:sldId id="401" r:id="rId28"/>
    <p:sldId id="363" r:id="rId29"/>
    <p:sldId id="402" r:id="rId30"/>
    <p:sldId id="403" r:id="rId31"/>
    <p:sldId id="404" r:id="rId32"/>
    <p:sldId id="405" r:id="rId33"/>
    <p:sldId id="406" r:id="rId34"/>
    <p:sldId id="407" r:id="rId35"/>
    <p:sldId id="408" r:id="rId36"/>
    <p:sldId id="409" r:id="rId37"/>
    <p:sldId id="410" r:id="rId38"/>
    <p:sldId id="411" r:id="rId39"/>
    <p:sldId id="412" r:id="rId40"/>
    <p:sldId id="413" r:id="rId41"/>
    <p:sldId id="381" r:id="rId4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itle" id="{2CD8423E-0CCD-48E0-A715-3EC094151D76}">
          <p14:sldIdLst>
            <p14:sldId id="260"/>
          </p14:sldIdLst>
        </p14:section>
        <p14:section name="Introduction" id="{DEED0A68-EF9C-4733-ADAA-766A859E58BB}">
          <p14:sldIdLst>
            <p14:sldId id="264"/>
            <p14:sldId id="265"/>
            <p14:sldId id="266"/>
          </p14:sldIdLst>
        </p14:section>
        <p14:section name="Section 1" id="{1F767E79-2A4A-4837-8114-C2475E36F49A}">
          <p14:sldIdLst>
            <p14:sldId id="267"/>
            <p14:sldId id="382"/>
            <p14:sldId id="383"/>
          </p14:sldIdLst>
        </p14:section>
        <p14:section name="Section 2" id="{E1F705E1-42CB-4473-AB41-62ED9A13F8E1}">
          <p14:sldIdLst>
            <p14:sldId id="346"/>
            <p14:sldId id="384"/>
            <p14:sldId id="385"/>
            <p14:sldId id="386"/>
            <p14:sldId id="387"/>
            <p14:sldId id="388"/>
          </p14:sldIdLst>
        </p14:section>
        <p14:section name="Section 3" id="{6D691E9D-4CA8-400B-938D-24BD61081A9F}">
          <p14:sldIdLst>
            <p14:sldId id="352"/>
            <p14:sldId id="389"/>
            <p14:sldId id="390"/>
            <p14:sldId id="391"/>
            <p14:sldId id="392"/>
            <p14:sldId id="393"/>
            <p14:sldId id="394"/>
            <p14:sldId id="395"/>
            <p14:sldId id="396"/>
            <p14:sldId id="397"/>
            <p14:sldId id="398"/>
            <p14:sldId id="399"/>
            <p14:sldId id="400"/>
            <p14:sldId id="401"/>
          </p14:sldIdLst>
        </p14:section>
        <p14:section name="Section 4" id="{D3C7888B-FA46-4AC6-BBD4-B61C20276A53}">
          <p14:sldIdLst>
            <p14:sldId id="363"/>
            <p14:sldId id="402"/>
            <p14:sldId id="403"/>
            <p14:sldId id="404"/>
            <p14:sldId id="405"/>
            <p14:sldId id="406"/>
            <p14:sldId id="407"/>
            <p14:sldId id="408"/>
            <p14:sldId id="409"/>
            <p14:sldId id="410"/>
            <p14:sldId id="411"/>
            <p14:sldId id="412"/>
            <p14:sldId id="413"/>
          </p14:sldIdLst>
        </p14:section>
        <p14:section name="Section 5" id="{B9B1D7AD-7CFA-4836-A3B4-C645489F4CEB}">
          <p14:sldIdLst>
            <p14:sldId id="381"/>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indows User" initials="WU" lastIdx="12"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577" autoAdjust="0"/>
    <p:restoredTop sz="52833" autoAdjust="0"/>
  </p:normalViewPr>
  <p:slideViewPr>
    <p:cSldViewPr snapToGrid="0">
      <p:cViewPr varScale="1">
        <p:scale>
          <a:sx n="43" d="100"/>
          <a:sy n="43" d="100"/>
        </p:scale>
        <p:origin x="2578" y="38"/>
      </p:cViewPr>
      <p:guideLst>
        <p:guide orient="horz" pos="2160"/>
        <p:guide pos="2880"/>
      </p:guideLst>
    </p:cSldViewPr>
  </p:slideViewPr>
  <p:notesTextViewPr>
    <p:cViewPr>
      <p:scale>
        <a:sx n="1" d="1"/>
        <a:sy n="1" d="1"/>
      </p:scale>
      <p:origin x="0" y="0"/>
    </p:cViewPr>
  </p:notesTextViewPr>
  <p:notesViewPr>
    <p:cSldViewPr snapToGrid="0">
      <p:cViewPr varScale="1">
        <p:scale>
          <a:sx n="67" d="100"/>
          <a:sy n="67" d="100"/>
        </p:scale>
        <p:origin x="3120" y="77"/>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9FC4093-77EC-4A67-A554-798814E7FABC}" type="doc">
      <dgm:prSet loTypeId="urn:microsoft.com/office/officeart/2005/8/layout/pyramid3" loCatId="pyramid" qsTypeId="urn:microsoft.com/office/officeart/2005/8/quickstyle/simple1" qsCatId="simple" csTypeId="urn:microsoft.com/office/officeart/2005/8/colors/accent1_2" csCatId="accent1" phldr="1"/>
      <dgm:spPr/>
    </dgm:pt>
    <dgm:pt modelId="{CB62AA32-34F0-4ADE-948F-A4607EB65DF6}">
      <dgm:prSet phldrT="[Text]" custT="1"/>
      <dgm:spPr/>
      <dgm:t>
        <a:bodyPr/>
        <a:lstStyle/>
        <a:p>
          <a:pPr algn="ctr" rtl="0"/>
          <a:r>
            <a:rPr lang="tr" sz="1400" b="1" i="0" u="none" baseline="0"/>
            <a:t>Sunma emri</a:t>
          </a:r>
          <a:endParaRPr lang="tr" sz="1400" b="1" dirty="0"/>
        </a:p>
      </dgm:t>
    </dgm:pt>
    <dgm:pt modelId="{51386EDD-AA3A-43A6-AA95-73FB04EC42C9}" type="parTrans" cxnId="{2A864DDA-62EE-4187-9CA8-EC46C89A8E3B}">
      <dgm:prSet/>
      <dgm:spPr/>
      <dgm:t>
        <a:bodyPr/>
        <a:lstStyle/>
        <a:p>
          <a:endParaRPr lang="tr"/>
        </a:p>
      </dgm:t>
    </dgm:pt>
    <dgm:pt modelId="{94972244-6440-4472-B4CD-01DE0741D639}" type="sibTrans" cxnId="{2A864DDA-62EE-4187-9CA8-EC46C89A8E3B}">
      <dgm:prSet/>
      <dgm:spPr/>
      <dgm:t>
        <a:bodyPr/>
        <a:lstStyle/>
        <a:p>
          <a:endParaRPr lang="tr"/>
        </a:p>
      </dgm:t>
    </dgm:pt>
    <dgm:pt modelId="{C6240533-08D9-4608-8B00-A4C7D3FCB475}">
      <dgm:prSet phldrT="[Text]" custT="1"/>
      <dgm:spPr/>
      <dgm:t>
        <a:bodyPr/>
        <a:lstStyle/>
        <a:p>
          <a:pPr algn="ctr" rtl="0"/>
          <a:r>
            <a:rPr lang="tr" sz="1400" b="1" i="0" u="none" baseline="0"/>
            <a:t>Trafik verilerinin kısmi ifşası</a:t>
          </a:r>
          <a:endParaRPr lang="tr" sz="1400" b="1" dirty="0"/>
        </a:p>
      </dgm:t>
    </dgm:pt>
    <dgm:pt modelId="{8487AB02-FCED-4BD2-A66F-7F04C18AE8EF}" type="sibTrans" cxnId="{7CCE4CD3-B2C1-4AAC-AA41-AE23E1135E33}">
      <dgm:prSet/>
      <dgm:spPr/>
      <dgm:t>
        <a:bodyPr/>
        <a:lstStyle/>
        <a:p>
          <a:endParaRPr lang="tr"/>
        </a:p>
      </dgm:t>
    </dgm:pt>
    <dgm:pt modelId="{D941B2FE-C827-4B8F-9E1E-4B37347B8A22}" type="parTrans" cxnId="{7CCE4CD3-B2C1-4AAC-AA41-AE23E1135E33}">
      <dgm:prSet/>
      <dgm:spPr/>
      <dgm:t>
        <a:bodyPr/>
        <a:lstStyle/>
        <a:p>
          <a:endParaRPr lang="tr"/>
        </a:p>
      </dgm:t>
    </dgm:pt>
    <dgm:pt modelId="{B5C9E112-70BE-4142-B1EC-080F116C25B7}">
      <dgm:prSet phldrT="[Text]" custT="1"/>
      <dgm:spPr/>
      <dgm:t>
        <a:bodyPr anchor="t" anchorCtr="0"/>
        <a:lstStyle/>
        <a:p>
          <a:endParaRPr lang="tr" sz="300" b="1" dirty="0"/>
        </a:p>
        <a:p>
          <a:pPr algn="ctr" rtl="0"/>
          <a:r>
            <a:rPr lang="tr" sz="800" b="1" i="0" u="none" baseline="0"/>
            <a:t>Hızlandırılmış koruma </a:t>
          </a:r>
          <a:endParaRPr lang="tr" sz="800" b="1" dirty="0"/>
        </a:p>
      </dgm:t>
    </dgm:pt>
    <dgm:pt modelId="{3377ABEE-F251-4596-8DB8-11B3D718B7D4}" type="sibTrans" cxnId="{78E78CAD-2DB6-4DAC-8F86-0AAC09B361AD}">
      <dgm:prSet/>
      <dgm:spPr/>
      <dgm:t>
        <a:bodyPr/>
        <a:lstStyle/>
        <a:p>
          <a:endParaRPr lang="tr"/>
        </a:p>
      </dgm:t>
    </dgm:pt>
    <dgm:pt modelId="{BB95637E-03DC-4AEC-87F9-4686BA9783A2}" type="parTrans" cxnId="{78E78CAD-2DB6-4DAC-8F86-0AAC09B361AD}">
      <dgm:prSet/>
      <dgm:spPr/>
      <dgm:t>
        <a:bodyPr/>
        <a:lstStyle/>
        <a:p>
          <a:endParaRPr lang="tr"/>
        </a:p>
      </dgm:t>
    </dgm:pt>
    <dgm:pt modelId="{189F11AD-C336-4E0D-ABF0-2444B2A1E37F}">
      <dgm:prSet phldrT="[Text]" custT="1"/>
      <dgm:spPr/>
      <dgm:t>
        <a:bodyPr/>
        <a:lstStyle/>
        <a:p>
          <a:pPr algn="ctr" rtl="0"/>
          <a:r>
            <a:rPr lang="tr" sz="1400" b="1" i="0" u="none" baseline="0"/>
            <a:t>Arama ve el koyma</a:t>
          </a:r>
          <a:endParaRPr lang="tr" sz="1400" b="1" dirty="0"/>
        </a:p>
      </dgm:t>
    </dgm:pt>
    <dgm:pt modelId="{080213BC-5289-4819-B92E-5772E3036040}" type="parTrans" cxnId="{76DD5D7E-F6A9-4071-B85E-2CB45226CAE8}">
      <dgm:prSet/>
      <dgm:spPr/>
      <dgm:t>
        <a:bodyPr/>
        <a:lstStyle/>
        <a:p>
          <a:endParaRPr lang="tr"/>
        </a:p>
      </dgm:t>
    </dgm:pt>
    <dgm:pt modelId="{2659DEB4-6809-4ED1-A6E1-1E136EBE4819}" type="sibTrans" cxnId="{76DD5D7E-F6A9-4071-B85E-2CB45226CAE8}">
      <dgm:prSet/>
      <dgm:spPr/>
      <dgm:t>
        <a:bodyPr/>
        <a:lstStyle/>
        <a:p>
          <a:endParaRPr lang="tr"/>
        </a:p>
      </dgm:t>
    </dgm:pt>
    <dgm:pt modelId="{B2EEC4EA-DCBB-4F45-8E01-C3B1D149D96E}">
      <dgm:prSet phldrT="[Text]" custT="1"/>
      <dgm:spPr/>
      <dgm:t>
        <a:bodyPr/>
        <a:lstStyle/>
        <a:p>
          <a:pPr algn="ctr" rtl="0"/>
          <a:r>
            <a:rPr lang="tr" sz="1400" b="1" i="0" u="none" baseline="0"/>
            <a:t>Trafik verilerinin gerçek zamanlı olarak toplanması</a:t>
          </a:r>
          <a:endParaRPr lang="tr" sz="1400" b="1" dirty="0"/>
        </a:p>
      </dgm:t>
    </dgm:pt>
    <dgm:pt modelId="{196B25F1-1C79-4686-8D1B-50CCC426AFB1}" type="parTrans" cxnId="{18CCF446-4F1D-4C7B-8747-8BAD501D1337}">
      <dgm:prSet/>
      <dgm:spPr/>
      <dgm:t>
        <a:bodyPr/>
        <a:lstStyle/>
        <a:p>
          <a:endParaRPr lang="tr"/>
        </a:p>
      </dgm:t>
    </dgm:pt>
    <dgm:pt modelId="{D6D169D9-04AF-4284-9364-5FEBC6E72C2F}" type="sibTrans" cxnId="{18CCF446-4F1D-4C7B-8747-8BAD501D1337}">
      <dgm:prSet/>
      <dgm:spPr/>
      <dgm:t>
        <a:bodyPr/>
        <a:lstStyle/>
        <a:p>
          <a:endParaRPr lang="tr"/>
        </a:p>
      </dgm:t>
    </dgm:pt>
    <dgm:pt modelId="{70FE494B-4267-4F22-99A7-8B2FB99AB38D}">
      <dgm:prSet phldrT="[Text]" custT="1"/>
      <dgm:spPr/>
      <dgm:t>
        <a:bodyPr/>
        <a:lstStyle/>
        <a:p>
          <a:pPr algn="ctr" rtl="0"/>
          <a:r>
            <a:rPr lang="tr" sz="1400" b="1" i="0" u="none" baseline="0"/>
            <a:t>İçerik verilerinin ele geçirilmesi</a:t>
          </a:r>
          <a:endParaRPr lang="tr" sz="1400" b="1" dirty="0"/>
        </a:p>
      </dgm:t>
    </dgm:pt>
    <dgm:pt modelId="{88D57A9B-1444-485E-81BA-743C0A7650E0}" type="parTrans" cxnId="{56AF98E9-492A-43F1-8995-919BD5BCD12C}">
      <dgm:prSet/>
      <dgm:spPr/>
      <dgm:t>
        <a:bodyPr/>
        <a:lstStyle/>
        <a:p>
          <a:endParaRPr lang="tr"/>
        </a:p>
      </dgm:t>
    </dgm:pt>
    <dgm:pt modelId="{D4EEEB41-F527-4B12-9DAB-E0639A14CFBF}" type="sibTrans" cxnId="{56AF98E9-492A-43F1-8995-919BD5BCD12C}">
      <dgm:prSet/>
      <dgm:spPr/>
      <dgm:t>
        <a:bodyPr/>
        <a:lstStyle/>
        <a:p>
          <a:endParaRPr lang="tr"/>
        </a:p>
      </dgm:t>
    </dgm:pt>
    <dgm:pt modelId="{912E7169-AF04-4E0C-802E-EFD5E069E710}" type="pres">
      <dgm:prSet presAssocID="{89FC4093-77EC-4A67-A554-798814E7FABC}" presName="Name0" presStyleCnt="0">
        <dgm:presLayoutVars>
          <dgm:dir/>
          <dgm:animLvl val="lvl"/>
          <dgm:resizeHandles val="exact"/>
        </dgm:presLayoutVars>
      </dgm:prSet>
      <dgm:spPr/>
    </dgm:pt>
    <dgm:pt modelId="{C18B4275-3CDB-46B0-A0D5-39D753AF5EAB}" type="pres">
      <dgm:prSet presAssocID="{70FE494B-4267-4F22-99A7-8B2FB99AB38D}" presName="Name8" presStyleCnt="0"/>
      <dgm:spPr/>
    </dgm:pt>
    <dgm:pt modelId="{9EB6C696-8BAE-43F5-A7AE-876CEB660999}" type="pres">
      <dgm:prSet presAssocID="{70FE494B-4267-4F22-99A7-8B2FB99AB38D}" presName="level" presStyleLbl="node1" presStyleIdx="0" presStyleCnt="6">
        <dgm:presLayoutVars>
          <dgm:chMax val="1"/>
          <dgm:bulletEnabled val="1"/>
        </dgm:presLayoutVars>
      </dgm:prSet>
      <dgm:spPr/>
      <dgm:t>
        <a:bodyPr/>
        <a:lstStyle/>
        <a:p>
          <a:endParaRPr lang="tr"/>
        </a:p>
      </dgm:t>
    </dgm:pt>
    <dgm:pt modelId="{71B40B14-0D88-4426-B5EA-0A69F47F906B}" type="pres">
      <dgm:prSet presAssocID="{70FE494B-4267-4F22-99A7-8B2FB99AB38D}" presName="levelTx" presStyleLbl="revTx" presStyleIdx="0" presStyleCnt="0">
        <dgm:presLayoutVars>
          <dgm:chMax val="1"/>
          <dgm:bulletEnabled val="1"/>
        </dgm:presLayoutVars>
      </dgm:prSet>
      <dgm:spPr/>
      <dgm:t>
        <a:bodyPr/>
        <a:lstStyle/>
        <a:p>
          <a:endParaRPr lang="tr"/>
        </a:p>
      </dgm:t>
    </dgm:pt>
    <dgm:pt modelId="{0606AFFD-56B8-4DB4-B45E-F7C2FBD918CA}" type="pres">
      <dgm:prSet presAssocID="{B2EEC4EA-DCBB-4F45-8E01-C3B1D149D96E}" presName="Name8" presStyleCnt="0"/>
      <dgm:spPr/>
    </dgm:pt>
    <dgm:pt modelId="{37638A15-F53B-4722-A3A9-504F0872E3E9}" type="pres">
      <dgm:prSet presAssocID="{B2EEC4EA-DCBB-4F45-8E01-C3B1D149D96E}" presName="level" presStyleLbl="node1" presStyleIdx="1" presStyleCnt="6">
        <dgm:presLayoutVars>
          <dgm:chMax val="1"/>
          <dgm:bulletEnabled val="1"/>
        </dgm:presLayoutVars>
      </dgm:prSet>
      <dgm:spPr/>
      <dgm:t>
        <a:bodyPr/>
        <a:lstStyle/>
        <a:p>
          <a:endParaRPr lang="tr"/>
        </a:p>
      </dgm:t>
    </dgm:pt>
    <dgm:pt modelId="{4C0C98E8-F66C-410F-AE1A-13AEFB236C83}" type="pres">
      <dgm:prSet presAssocID="{B2EEC4EA-DCBB-4F45-8E01-C3B1D149D96E}" presName="levelTx" presStyleLbl="revTx" presStyleIdx="0" presStyleCnt="0">
        <dgm:presLayoutVars>
          <dgm:chMax val="1"/>
          <dgm:bulletEnabled val="1"/>
        </dgm:presLayoutVars>
      </dgm:prSet>
      <dgm:spPr/>
      <dgm:t>
        <a:bodyPr/>
        <a:lstStyle/>
        <a:p>
          <a:endParaRPr lang="tr"/>
        </a:p>
      </dgm:t>
    </dgm:pt>
    <dgm:pt modelId="{33C778BB-2316-4D41-99E5-AC20C36E52EA}" type="pres">
      <dgm:prSet presAssocID="{189F11AD-C336-4E0D-ABF0-2444B2A1E37F}" presName="Name8" presStyleCnt="0"/>
      <dgm:spPr/>
    </dgm:pt>
    <dgm:pt modelId="{D3458357-E8D2-45B2-A250-AF9A09B0DC07}" type="pres">
      <dgm:prSet presAssocID="{189F11AD-C336-4E0D-ABF0-2444B2A1E37F}" presName="level" presStyleLbl="node1" presStyleIdx="2" presStyleCnt="6">
        <dgm:presLayoutVars>
          <dgm:chMax val="1"/>
          <dgm:bulletEnabled val="1"/>
        </dgm:presLayoutVars>
      </dgm:prSet>
      <dgm:spPr/>
      <dgm:t>
        <a:bodyPr/>
        <a:lstStyle/>
        <a:p>
          <a:endParaRPr lang="tr"/>
        </a:p>
      </dgm:t>
    </dgm:pt>
    <dgm:pt modelId="{EB888798-5870-43B1-AB7D-F677306DEFC6}" type="pres">
      <dgm:prSet presAssocID="{189F11AD-C336-4E0D-ABF0-2444B2A1E37F}" presName="levelTx" presStyleLbl="revTx" presStyleIdx="0" presStyleCnt="0">
        <dgm:presLayoutVars>
          <dgm:chMax val="1"/>
          <dgm:bulletEnabled val="1"/>
        </dgm:presLayoutVars>
      </dgm:prSet>
      <dgm:spPr/>
      <dgm:t>
        <a:bodyPr/>
        <a:lstStyle/>
        <a:p>
          <a:endParaRPr lang="tr"/>
        </a:p>
      </dgm:t>
    </dgm:pt>
    <dgm:pt modelId="{6F265E88-1775-473F-AD79-24A26C390243}" type="pres">
      <dgm:prSet presAssocID="{CB62AA32-34F0-4ADE-948F-A4607EB65DF6}" presName="Name8" presStyleCnt="0"/>
      <dgm:spPr/>
    </dgm:pt>
    <dgm:pt modelId="{2E9841CB-D369-4D50-B3DF-91B1CB432857}" type="pres">
      <dgm:prSet presAssocID="{CB62AA32-34F0-4ADE-948F-A4607EB65DF6}" presName="level" presStyleLbl="node1" presStyleIdx="3" presStyleCnt="6">
        <dgm:presLayoutVars>
          <dgm:chMax val="1"/>
          <dgm:bulletEnabled val="1"/>
        </dgm:presLayoutVars>
      </dgm:prSet>
      <dgm:spPr/>
      <dgm:t>
        <a:bodyPr/>
        <a:lstStyle/>
        <a:p>
          <a:endParaRPr lang="tr"/>
        </a:p>
      </dgm:t>
    </dgm:pt>
    <dgm:pt modelId="{403E7FD9-7F60-4265-82F6-8F5070EF3B1C}" type="pres">
      <dgm:prSet presAssocID="{CB62AA32-34F0-4ADE-948F-A4607EB65DF6}" presName="levelTx" presStyleLbl="revTx" presStyleIdx="0" presStyleCnt="0">
        <dgm:presLayoutVars>
          <dgm:chMax val="1"/>
          <dgm:bulletEnabled val="1"/>
        </dgm:presLayoutVars>
      </dgm:prSet>
      <dgm:spPr/>
      <dgm:t>
        <a:bodyPr/>
        <a:lstStyle/>
        <a:p>
          <a:endParaRPr lang="tr"/>
        </a:p>
      </dgm:t>
    </dgm:pt>
    <dgm:pt modelId="{A741954E-C559-4C56-962C-C0CA99C16132}" type="pres">
      <dgm:prSet presAssocID="{C6240533-08D9-4608-8B00-A4C7D3FCB475}" presName="Name8" presStyleCnt="0"/>
      <dgm:spPr/>
    </dgm:pt>
    <dgm:pt modelId="{BC23AC2C-C589-473D-B07A-EA5CA8DD25B7}" type="pres">
      <dgm:prSet presAssocID="{C6240533-08D9-4608-8B00-A4C7D3FCB475}" presName="level" presStyleLbl="node1" presStyleIdx="4" presStyleCnt="6">
        <dgm:presLayoutVars>
          <dgm:chMax val="1"/>
          <dgm:bulletEnabled val="1"/>
        </dgm:presLayoutVars>
      </dgm:prSet>
      <dgm:spPr/>
      <dgm:t>
        <a:bodyPr/>
        <a:lstStyle/>
        <a:p>
          <a:endParaRPr lang="tr"/>
        </a:p>
      </dgm:t>
    </dgm:pt>
    <dgm:pt modelId="{69B29AEE-CCC1-48E7-9DD7-F832D199978A}" type="pres">
      <dgm:prSet presAssocID="{C6240533-08D9-4608-8B00-A4C7D3FCB475}" presName="levelTx" presStyleLbl="revTx" presStyleIdx="0" presStyleCnt="0">
        <dgm:presLayoutVars>
          <dgm:chMax val="1"/>
          <dgm:bulletEnabled val="1"/>
        </dgm:presLayoutVars>
      </dgm:prSet>
      <dgm:spPr/>
      <dgm:t>
        <a:bodyPr/>
        <a:lstStyle/>
        <a:p>
          <a:endParaRPr lang="tr"/>
        </a:p>
      </dgm:t>
    </dgm:pt>
    <dgm:pt modelId="{53F4106B-472C-4D80-A1AC-7360B9B6A941}" type="pres">
      <dgm:prSet presAssocID="{B5C9E112-70BE-4142-B1EC-080F116C25B7}" presName="Name8" presStyleCnt="0"/>
      <dgm:spPr/>
    </dgm:pt>
    <dgm:pt modelId="{EFBE9C48-68C3-41E1-8414-F6D586349D59}" type="pres">
      <dgm:prSet presAssocID="{B5C9E112-70BE-4142-B1EC-080F116C25B7}" presName="level" presStyleLbl="node1" presStyleIdx="5" presStyleCnt="6">
        <dgm:presLayoutVars>
          <dgm:chMax val="1"/>
          <dgm:bulletEnabled val="1"/>
        </dgm:presLayoutVars>
      </dgm:prSet>
      <dgm:spPr/>
      <dgm:t>
        <a:bodyPr/>
        <a:lstStyle/>
        <a:p>
          <a:endParaRPr lang="tr"/>
        </a:p>
      </dgm:t>
    </dgm:pt>
    <dgm:pt modelId="{7B36EE55-B69D-45B2-AD38-C172D4AFDE63}" type="pres">
      <dgm:prSet presAssocID="{B5C9E112-70BE-4142-B1EC-080F116C25B7}" presName="levelTx" presStyleLbl="revTx" presStyleIdx="0" presStyleCnt="0">
        <dgm:presLayoutVars>
          <dgm:chMax val="1"/>
          <dgm:bulletEnabled val="1"/>
        </dgm:presLayoutVars>
      </dgm:prSet>
      <dgm:spPr/>
      <dgm:t>
        <a:bodyPr/>
        <a:lstStyle/>
        <a:p>
          <a:endParaRPr lang="tr"/>
        </a:p>
      </dgm:t>
    </dgm:pt>
  </dgm:ptLst>
  <dgm:cxnLst>
    <dgm:cxn modelId="{2A864DDA-62EE-4187-9CA8-EC46C89A8E3B}" srcId="{89FC4093-77EC-4A67-A554-798814E7FABC}" destId="{CB62AA32-34F0-4ADE-948F-A4607EB65DF6}" srcOrd="3" destOrd="0" parTransId="{51386EDD-AA3A-43A6-AA95-73FB04EC42C9}" sibTransId="{94972244-6440-4472-B4CD-01DE0741D639}"/>
    <dgm:cxn modelId="{22150A55-CE34-475C-A372-96B2EA015393}" type="presOf" srcId="{B5C9E112-70BE-4142-B1EC-080F116C25B7}" destId="{EFBE9C48-68C3-41E1-8414-F6D586349D59}" srcOrd="0" destOrd="0" presId="urn:microsoft.com/office/officeart/2005/8/layout/pyramid3"/>
    <dgm:cxn modelId="{B3D30860-CFAC-474F-B9E5-BE82AB0059EA}" type="presOf" srcId="{89FC4093-77EC-4A67-A554-798814E7FABC}" destId="{912E7169-AF04-4E0C-802E-EFD5E069E710}" srcOrd="0" destOrd="0" presId="urn:microsoft.com/office/officeart/2005/8/layout/pyramid3"/>
    <dgm:cxn modelId="{76DD5D7E-F6A9-4071-B85E-2CB45226CAE8}" srcId="{89FC4093-77EC-4A67-A554-798814E7FABC}" destId="{189F11AD-C336-4E0D-ABF0-2444B2A1E37F}" srcOrd="2" destOrd="0" parTransId="{080213BC-5289-4819-B92E-5772E3036040}" sibTransId="{2659DEB4-6809-4ED1-A6E1-1E136EBE4819}"/>
    <dgm:cxn modelId="{14572F01-BE8F-4301-8A3E-A0BE6DEE7C88}" type="presOf" srcId="{B2EEC4EA-DCBB-4F45-8E01-C3B1D149D96E}" destId="{37638A15-F53B-4722-A3A9-504F0872E3E9}" srcOrd="0" destOrd="0" presId="urn:microsoft.com/office/officeart/2005/8/layout/pyramid3"/>
    <dgm:cxn modelId="{E0746FE4-8431-4D89-AB43-AF24A38B6655}" type="presOf" srcId="{C6240533-08D9-4608-8B00-A4C7D3FCB475}" destId="{69B29AEE-CCC1-48E7-9DD7-F832D199978A}" srcOrd="1" destOrd="0" presId="urn:microsoft.com/office/officeart/2005/8/layout/pyramid3"/>
    <dgm:cxn modelId="{2A7196C9-1A57-4EC9-B669-0A208A3F9357}" type="presOf" srcId="{B2EEC4EA-DCBB-4F45-8E01-C3B1D149D96E}" destId="{4C0C98E8-F66C-410F-AE1A-13AEFB236C83}" srcOrd="1" destOrd="0" presId="urn:microsoft.com/office/officeart/2005/8/layout/pyramid3"/>
    <dgm:cxn modelId="{17110CF3-63A1-4454-9CB1-8C5EC3570E18}" type="presOf" srcId="{CB62AA32-34F0-4ADE-948F-A4607EB65DF6}" destId="{403E7FD9-7F60-4265-82F6-8F5070EF3B1C}" srcOrd="1" destOrd="0" presId="urn:microsoft.com/office/officeart/2005/8/layout/pyramid3"/>
    <dgm:cxn modelId="{7CCE4CD3-B2C1-4AAC-AA41-AE23E1135E33}" srcId="{89FC4093-77EC-4A67-A554-798814E7FABC}" destId="{C6240533-08D9-4608-8B00-A4C7D3FCB475}" srcOrd="4" destOrd="0" parTransId="{D941B2FE-C827-4B8F-9E1E-4B37347B8A22}" sibTransId="{8487AB02-FCED-4BD2-A66F-7F04C18AE8EF}"/>
    <dgm:cxn modelId="{53BE183B-9E4D-44A8-A170-646EA78D9403}" type="presOf" srcId="{70FE494B-4267-4F22-99A7-8B2FB99AB38D}" destId="{71B40B14-0D88-4426-B5EA-0A69F47F906B}" srcOrd="1" destOrd="0" presId="urn:microsoft.com/office/officeart/2005/8/layout/pyramid3"/>
    <dgm:cxn modelId="{42E59A75-7102-4E8C-9023-6FBAF017B7AF}" type="presOf" srcId="{B5C9E112-70BE-4142-B1EC-080F116C25B7}" destId="{7B36EE55-B69D-45B2-AD38-C172D4AFDE63}" srcOrd="1" destOrd="0" presId="urn:microsoft.com/office/officeart/2005/8/layout/pyramid3"/>
    <dgm:cxn modelId="{56AF98E9-492A-43F1-8995-919BD5BCD12C}" srcId="{89FC4093-77EC-4A67-A554-798814E7FABC}" destId="{70FE494B-4267-4F22-99A7-8B2FB99AB38D}" srcOrd="0" destOrd="0" parTransId="{88D57A9B-1444-485E-81BA-743C0A7650E0}" sibTransId="{D4EEEB41-F527-4B12-9DAB-E0639A14CFBF}"/>
    <dgm:cxn modelId="{78E78CAD-2DB6-4DAC-8F86-0AAC09B361AD}" srcId="{89FC4093-77EC-4A67-A554-798814E7FABC}" destId="{B5C9E112-70BE-4142-B1EC-080F116C25B7}" srcOrd="5" destOrd="0" parTransId="{BB95637E-03DC-4AEC-87F9-4686BA9783A2}" sibTransId="{3377ABEE-F251-4596-8DB8-11B3D718B7D4}"/>
    <dgm:cxn modelId="{475B9696-F802-4C57-8551-8B36DFC0C56E}" type="presOf" srcId="{189F11AD-C336-4E0D-ABF0-2444B2A1E37F}" destId="{EB888798-5870-43B1-AB7D-F677306DEFC6}" srcOrd="1" destOrd="0" presId="urn:microsoft.com/office/officeart/2005/8/layout/pyramid3"/>
    <dgm:cxn modelId="{18CCF446-4F1D-4C7B-8747-8BAD501D1337}" srcId="{89FC4093-77EC-4A67-A554-798814E7FABC}" destId="{B2EEC4EA-DCBB-4F45-8E01-C3B1D149D96E}" srcOrd="1" destOrd="0" parTransId="{196B25F1-1C79-4686-8D1B-50CCC426AFB1}" sibTransId="{D6D169D9-04AF-4284-9364-5FEBC6E72C2F}"/>
    <dgm:cxn modelId="{F24DF7DD-4307-4399-AB90-64BEDEC785A9}" type="presOf" srcId="{70FE494B-4267-4F22-99A7-8B2FB99AB38D}" destId="{9EB6C696-8BAE-43F5-A7AE-876CEB660999}" srcOrd="0" destOrd="0" presId="urn:microsoft.com/office/officeart/2005/8/layout/pyramid3"/>
    <dgm:cxn modelId="{B4DD44FE-C782-49EC-B407-EAC641A3AE23}" type="presOf" srcId="{189F11AD-C336-4E0D-ABF0-2444B2A1E37F}" destId="{D3458357-E8D2-45B2-A250-AF9A09B0DC07}" srcOrd="0" destOrd="0" presId="urn:microsoft.com/office/officeart/2005/8/layout/pyramid3"/>
    <dgm:cxn modelId="{492FDEE6-F20A-417A-BC81-913E396B2793}" type="presOf" srcId="{CB62AA32-34F0-4ADE-948F-A4607EB65DF6}" destId="{2E9841CB-D369-4D50-B3DF-91B1CB432857}" srcOrd="0" destOrd="0" presId="urn:microsoft.com/office/officeart/2005/8/layout/pyramid3"/>
    <dgm:cxn modelId="{B1DCA8B6-182E-4E90-A3E7-BB4891840485}" type="presOf" srcId="{C6240533-08D9-4608-8B00-A4C7D3FCB475}" destId="{BC23AC2C-C589-473D-B07A-EA5CA8DD25B7}" srcOrd="0" destOrd="0" presId="urn:microsoft.com/office/officeart/2005/8/layout/pyramid3"/>
    <dgm:cxn modelId="{A2AA94A7-1EC5-47EA-8736-357DA576C65D}" type="presParOf" srcId="{912E7169-AF04-4E0C-802E-EFD5E069E710}" destId="{C18B4275-3CDB-46B0-A0D5-39D753AF5EAB}" srcOrd="0" destOrd="0" presId="urn:microsoft.com/office/officeart/2005/8/layout/pyramid3"/>
    <dgm:cxn modelId="{15980901-C4FC-49F0-BF02-7880C20C92AB}" type="presParOf" srcId="{C18B4275-3CDB-46B0-A0D5-39D753AF5EAB}" destId="{9EB6C696-8BAE-43F5-A7AE-876CEB660999}" srcOrd="0" destOrd="0" presId="urn:microsoft.com/office/officeart/2005/8/layout/pyramid3"/>
    <dgm:cxn modelId="{88532512-4E29-479E-B6BE-ABDCE08AB48C}" type="presParOf" srcId="{C18B4275-3CDB-46B0-A0D5-39D753AF5EAB}" destId="{71B40B14-0D88-4426-B5EA-0A69F47F906B}" srcOrd="1" destOrd="0" presId="urn:microsoft.com/office/officeart/2005/8/layout/pyramid3"/>
    <dgm:cxn modelId="{00CCECF1-A9EF-40F9-B2B2-27B21F44236D}" type="presParOf" srcId="{912E7169-AF04-4E0C-802E-EFD5E069E710}" destId="{0606AFFD-56B8-4DB4-B45E-F7C2FBD918CA}" srcOrd="1" destOrd="0" presId="urn:microsoft.com/office/officeart/2005/8/layout/pyramid3"/>
    <dgm:cxn modelId="{C21643CF-DF29-44B0-AE9B-B542A75D2536}" type="presParOf" srcId="{0606AFFD-56B8-4DB4-B45E-F7C2FBD918CA}" destId="{37638A15-F53B-4722-A3A9-504F0872E3E9}" srcOrd="0" destOrd="0" presId="urn:microsoft.com/office/officeart/2005/8/layout/pyramid3"/>
    <dgm:cxn modelId="{E7A063A5-1CF8-4B46-A19E-EC0DC63A0F83}" type="presParOf" srcId="{0606AFFD-56B8-4DB4-B45E-F7C2FBD918CA}" destId="{4C0C98E8-F66C-410F-AE1A-13AEFB236C83}" srcOrd="1" destOrd="0" presId="urn:microsoft.com/office/officeart/2005/8/layout/pyramid3"/>
    <dgm:cxn modelId="{A59725B7-F271-41FB-B916-42C80A3CD580}" type="presParOf" srcId="{912E7169-AF04-4E0C-802E-EFD5E069E710}" destId="{33C778BB-2316-4D41-99E5-AC20C36E52EA}" srcOrd="2" destOrd="0" presId="urn:microsoft.com/office/officeart/2005/8/layout/pyramid3"/>
    <dgm:cxn modelId="{2FB1F651-B0DC-4C0F-B000-53B60AD238C7}" type="presParOf" srcId="{33C778BB-2316-4D41-99E5-AC20C36E52EA}" destId="{D3458357-E8D2-45B2-A250-AF9A09B0DC07}" srcOrd="0" destOrd="0" presId="urn:microsoft.com/office/officeart/2005/8/layout/pyramid3"/>
    <dgm:cxn modelId="{6CD915F6-BB3B-47DB-BDC6-CAED1AE0BAE7}" type="presParOf" srcId="{33C778BB-2316-4D41-99E5-AC20C36E52EA}" destId="{EB888798-5870-43B1-AB7D-F677306DEFC6}" srcOrd="1" destOrd="0" presId="urn:microsoft.com/office/officeart/2005/8/layout/pyramid3"/>
    <dgm:cxn modelId="{1311964C-5C13-4B83-84AE-5DBD8301804E}" type="presParOf" srcId="{912E7169-AF04-4E0C-802E-EFD5E069E710}" destId="{6F265E88-1775-473F-AD79-24A26C390243}" srcOrd="3" destOrd="0" presId="urn:microsoft.com/office/officeart/2005/8/layout/pyramid3"/>
    <dgm:cxn modelId="{103237E6-8B84-40C3-BBA7-43FB5E65F4C0}" type="presParOf" srcId="{6F265E88-1775-473F-AD79-24A26C390243}" destId="{2E9841CB-D369-4D50-B3DF-91B1CB432857}" srcOrd="0" destOrd="0" presId="urn:microsoft.com/office/officeart/2005/8/layout/pyramid3"/>
    <dgm:cxn modelId="{1E7F77CF-15DB-4E79-9CB2-AE3187F5F115}" type="presParOf" srcId="{6F265E88-1775-473F-AD79-24A26C390243}" destId="{403E7FD9-7F60-4265-82F6-8F5070EF3B1C}" srcOrd="1" destOrd="0" presId="urn:microsoft.com/office/officeart/2005/8/layout/pyramid3"/>
    <dgm:cxn modelId="{4EFF54CA-396B-4683-9E6E-E49D210A2F35}" type="presParOf" srcId="{912E7169-AF04-4E0C-802E-EFD5E069E710}" destId="{A741954E-C559-4C56-962C-C0CA99C16132}" srcOrd="4" destOrd="0" presId="urn:microsoft.com/office/officeart/2005/8/layout/pyramid3"/>
    <dgm:cxn modelId="{30ABA122-99F5-4AAF-A1F8-0AE41527315E}" type="presParOf" srcId="{A741954E-C559-4C56-962C-C0CA99C16132}" destId="{BC23AC2C-C589-473D-B07A-EA5CA8DD25B7}" srcOrd="0" destOrd="0" presId="urn:microsoft.com/office/officeart/2005/8/layout/pyramid3"/>
    <dgm:cxn modelId="{F1DF0456-1277-4DBE-BFD4-572D27E2ED9F}" type="presParOf" srcId="{A741954E-C559-4C56-962C-C0CA99C16132}" destId="{69B29AEE-CCC1-48E7-9DD7-F832D199978A}" srcOrd="1" destOrd="0" presId="urn:microsoft.com/office/officeart/2005/8/layout/pyramid3"/>
    <dgm:cxn modelId="{52847077-5224-40B9-94F4-7566566D5AC6}" type="presParOf" srcId="{912E7169-AF04-4E0C-802E-EFD5E069E710}" destId="{53F4106B-472C-4D80-A1AC-7360B9B6A941}" srcOrd="5" destOrd="0" presId="urn:microsoft.com/office/officeart/2005/8/layout/pyramid3"/>
    <dgm:cxn modelId="{F0545FD9-EC99-4191-A256-5ED99EADAE04}" type="presParOf" srcId="{53F4106B-472C-4D80-A1AC-7360B9B6A941}" destId="{EFBE9C48-68C3-41E1-8414-F6D586349D59}" srcOrd="0" destOrd="0" presId="urn:microsoft.com/office/officeart/2005/8/layout/pyramid3"/>
    <dgm:cxn modelId="{3EA6F092-A52D-46C0-A7A8-FC3AD5EE3800}" type="presParOf" srcId="{53F4106B-472C-4D80-A1AC-7360B9B6A941}" destId="{7B36EE55-B69D-45B2-AD38-C172D4AFDE63}" srcOrd="1" destOrd="0" presId="urn:microsoft.com/office/officeart/2005/8/layout/pyramid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B6C696-8BAE-43F5-A7AE-876CEB660999}">
      <dsp:nvSpPr>
        <dsp:cNvPr id="0" name=""/>
        <dsp:cNvSpPr/>
      </dsp:nvSpPr>
      <dsp:spPr>
        <a:xfrm rot="10800000">
          <a:off x="0" y="0"/>
          <a:ext cx="5004047" cy="807871"/>
        </a:xfrm>
        <a:prstGeom prst="trapezoid">
          <a:avLst>
            <a:gd name="adj" fmla="val 51618"/>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rtl="0">
            <a:lnSpc>
              <a:spcPct val="90000"/>
            </a:lnSpc>
            <a:spcBef>
              <a:spcPct val="0"/>
            </a:spcBef>
            <a:spcAft>
              <a:spcPct val="35000"/>
            </a:spcAft>
          </a:pPr>
          <a:r>
            <a:rPr lang="tr" sz="1400" b="1" i="0" u="none" kern="1200" baseline="0"/>
            <a:t>İçerik verilerinin ele geçirilmesi</a:t>
          </a:r>
          <a:endParaRPr lang="tr" sz="1400" b="1" kern="1200" dirty="0"/>
        </a:p>
      </dsp:txBody>
      <dsp:txXfrm rot="-10800000">
        <a:off x="875708" y="0"/>
        <a:ext cx="3252631" cy="807871"/>
      </dsp:txXfrm>
    </dsp:sp>
    <dsp:sp modelId="{37638A15-F53B-4722-A3A9-504F0872E3E9}">
      <dsp:nvSpPr>
        <dsp:cNvPr id="0" name=""/>
        <dsp:cNvSpPr/>
      </dsp:nvSpPr>
      <dsp:spPr>
        <a:xfrm rot="10800000">
          <a:off x="417003" y="807871"/>
          <a:ext cx="4170040" cy="807871"/>
        </a:xfrm>
        <a:prstGeom prst="trapezoid">
          <a:avLst>
            <a:gd name="adj" fmla="val 51618"/>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rtl="0">
            <a:lnSpc>
              <a:spcPct val="90000"/>
            </a:lnSpc>
            <a:spcBef>
              <a:spcPct val="0"/>
            </a:spcBef>
            <a:spcAft>
              <a:spcPct val="35000"/>
            </a:spcAft>
          </a:pPr>
          <a:r>
            <a:rPr lang="tr" sz="1400" b="1" i="0" u="none" kern="1200" baseline="0"/>
            <a:t>Trafik verilerinin gerçek zamanlı olarak toplanması</a:t>
          </a:r>
          <a:endParaRPr lang="tr" sz="1400" b="1" kern="1200" dirty="0"/>
        </a:p>
      </dsp:txBody>
      <dsp:txXfrm rot="-10800000">
        <a:off x="1146760" y="807871"/>
        <a:ext cx="2710526" cy="807871"/>
      </dsp:txXfrm>
    </dsp:sp>
    <dsp:sp modelId="{D3458357-E8D2-45B2-A250-AF9A09B0DC07}">
      <dsp:nvSpPr>
        <dsp:cNvPr id="0" name=""/>
        <dsp:cNvSpPr/>
      </dsp:nvSpPr>
      <dsp:spPr>
        <a:xfrm rot="10800000">
          <a:off x="834007" y="1615742"/>
          <a:ext cx="3336032" cy="807871"/>
        </a:xfrm>
        <a:prstGeom prst="trapezoid">
          <a:avLst>
            <a:gd name="adj" fmla="val 51618"/>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rtl="0">
            <a:lnSpc>
              <a:spcPct val="90000"/>
            </a:lnSpc>
            <a:spcBef>
              <a:spcPct val="0"/>
            </a:spcBef>
            <a:spcAft>
              <a:spcPct val="35000"/>
            </a:spcAft>
          </a:pPr>
          <a:r>
            <a:rPr lang="tr" sz="1400" b="1" i="0" u="none" kern="1200" baseline="0"/>
            <a:t>Arama ve el koyma</a:t>
          </a:r>
          <a:endParaRPr lang="tr" sz="1400" b="1" kern="1200" dirty="0"/>
        </a:p>
      </dsp:txBody>
      <dsp:txXfrm rot="-10800000">
        <a:off x="1417813" y="1615742"/>
        <a:ext cx="2168420" cy="807871"/>
      </dsp:txXfrm>
    </dsp:sp>
    <dsp:sp modelId="{2E9841CB-D369-4D50-B3DF-91B1CB432857}">
      <dsp:nvSpPr>
        <dsp:cNvPr id="0" name=""/>
        <dsp:cNvSpPr/>
      </dsp:nvSpPr>
      <dsp:spPr>
        <a:xfrm rot="10800000">
          <a:off x="1251011" y="2423614"/>
          <a:ext cx="2502023" cy="807871"/>
        </a:xfrm>
        <a:prstGeom prst="trapezoid">
          <a:avLst>
            <a:gd name="adj" fmla="val 51618"/>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rtl="0">
            <a:lnSpc>
              <a:spcPct val="90000"/>
            </a:lnSpc>
            <a:spcBef>
              <a:spcPct val="0"/>
            </a:spcBef>
            <a:spcAft>
              <a:spcPct val="35000"/>
            </a:spcAft>
          </a:pPr>
          <a:r>
            <a:rPr lang="tr" sz="1400" b="1" i="0" u="none" kern="1200" baseline="0"/>
            <a:t>Sunma emri</a:t>
          </a:r>
          <a:endParaRPr lang="tr" sz="1400" b="1" kern="1200" dirty="0"/>
        </a:p>
      </dsp:txBody>
      <dsp:txXfrm rot="-10800000">
        <a:off x="1688866" y="2423614"/>
        <a:ext cx="1626315" cy="807871"/>
      </dsp:txXfrm>
    </dsp:sp>
    <dsp:sp modelId="{BC23AC2C-C589-473D-B07A-EA5CA8DD25B7}">
      <dsp:nvSpPr>
        <dsp:cNvPr id="0" name=""/>
        <dsp:cNvSpPr/>
      </dsp:nvSpPr>
      <dsp:spPr>
        <a:xfrm rot="10800000">
          <a:off x="1668015" y="3231485"/>
          <a:ext cx="1668016" cy="807871"/>
        </a:xfrm>
        <a:prstGeom prst="trapezoid">
          <a:avLst>
            <a:gd name="adj" fmla="val 51618"/>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rtl="0">
            <a:lnSpc>
              <a:spcPct val="90000"/>
            </a:lnSpc>
            <a:spcBef>
              <a:spcPct val="0"/>
            </a:spcBef>
            <a:spcAft>
              <a:spcPct val="35000"/>
            </a:spcAft>
          </a:pPr>
          <a:r>
            <a:rPr lang="tr" sz="1400" b="1" i="0" u="none" kern="1200" baseline="0"/>
            <a:t>Trafik verilerinin kısmi ifşası</a:t>
          </a:r>
          <a:endParaRPr lang="tr" sz="1400" b="1" kern="1200" dirty="0"/>
        </a:p>
      </dsp:txBody>
      <dsp:txXfrm rot="-10800000">
        <a:off x="1959918" y="3231485"/>
        <a:ext cx="1084210" cy="807871"/>
      </dsp:txXfrm>
    </dsp:sp>
    <dsp:sp modelId="{EFBE9C48-68C3-41E1-8414-F6D586349D59}">
      <dsp:nvSpPr>
        <dsp:cNvPr id="0" name=""/>
        <dsp:cNvSpPr/>
      </dsp:nvSpPr>
      <dsp:spPr>
        <a:xfrm rot="10800000">
          <a:off x="2085019" y="4039356"/>
          <a:ext cx="834008" cy="807871"/>
        </a:xfrm>
        <a:prstGeom prst="trapezoid">
          <a:avLst>
            <a:gd name="adj" fmla="val 51618"/>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 tIns="3810" rIns="3810" bIns="3810" numCol="1" spcCol="1270" anchor="t" anchorCtr="0">
          <a:noAutofit/>
        </a:bodyPr>
        <a:lstStyle/>
        <a:p>
          <a:pPr lvl="0" defTabSz="133350">
            <a:lnSpc>
              <a:spcPct val="90000"/>
            </a:lnSpc>
            <a:spcBef>
              <a:spcPct val="0"/>
            </a:spcBef>
            <a:spcAft>
              <a:spcPct val="35000"/>
            </a:spcAft>
          </a:pPr>
          <a:endParaRPr lang="tr" sz="300" b="1" kern="1200" dirty="0"/>
        </a:p>
        <a:p>
          <a:pPr lvl="0" algn="ctr" defTabSz="133350" rtl="0">
            <a:lnSpc>
              <a:spcPct val="90000"/>
            </a:lnSpc>
            <a:spcBef>
              <a:spcPct val="0"/>
            </a:spcBef>
            <a:spcAft>
              <a:spcPct val="35000"/>
            </a:spcAft>
          </a:pPr>
          <a:r>
            <a:rPr lang="tr" sz="800" b="1" i="0" u="none" kern="1200" baseline="0"/>
            <a:t>Hızlandırılmış koruma </a:t>
          </a:r>
          <a:endParaRPr lang="tr" sz="800" b="1" kern="1200" dirty="0"/>
        </a:p>
      </dsp:txBody>
      <dsp:txXfrm rot="-10800000">
        <a:off x="2085019" y="4039356"/>
        <a:ext cx="834008" cy="807871"/>
      </dsp:txXfrm>
    </dsp:sp>
  </dsp:spTree>
</dsp:drawing>
</file>

<file path=ppt/diagrams/layout1.xml><?xml version="1.0" encoding="utf-8"?>
<dgm:layoutDef xmlns:dgm="http://schemas.openxmlformats.org/drawingml/2006/diagram" xmlns:a="http://schemas.openxmlformats.org/drawingml/2006/main" uniqueId="urn:microsoft.com/office/officeart/2005/8/layout/pyramid3">
  <dgm:title val=""/>
  <dgm:desc val=""/>
  <dgm:catLst>
    <dgm:cat type="pyramid" pri="2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T"/>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T"/>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rev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t"/>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C48BC7-8A05-4CF5-B7E9-1CE8C11A5071}" type="datetimeFigureOut">
              <a:rPr lang="en-GB" smtClean="0"/>
              <a:pPr/>
              <a:t>11/04/2021</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9ADFBB1-7B02-4717-AEA4-A0D2A92F6065}" type="slidenum">
              <a:rPr lang="en-GB" smtClean="0"/>
              <a:pPr/>
              <a:t>‹#›</a:t>
            </a:fld>
            <a:endParaRPr lang="en-GB"/>
          </a:p>
        </p:txBody>
      </p:sp>
    </p:spTree>
    <p:extLst>
      <p:ext uri="{BB962C8B-B14F-4D97-AF65-F5344CB8AC3E}">
        <p14:creationId xmlns:p14="http://schemas.microsoft.com/office/powerpoint/2010/main" val="23775969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oturumun süresi 90 dakikadır.</a:t>
            </a:r>
          </a:p>
          <a:p>
            <a:endParaRPr lang="tr" dirty="0"/>
          </a:p>
        </p:txBody>
      </p:sp>
      <p:sp>
        <p:nvSpPr>
          <p:cNvPr id="4" name="Slide Number Placeholder 3"/>
          <p:cNvSpPr>
            <a:spLocks noGrp="1"/>
          </p:cNvSpPr>
          <p:nvPr>
            <p:ph type="sldNum" sz="quarter" idx="10"/>
          </p:nvPr>
        </p:nvSpPr>
        <p:spPr/>
        <p:txBody>
          <a:bodyPr/>
          <a:lstStyle/>
          <a:p>
            <a:pPr algn="l" rtl="0"/>
            <a:fld id="{09ADFBB1-7B02-4717-AEA4-A0D2A92F6065}" type="slidenum">
              <a:rPr/>
              <a:pPr/>
              <a:t>1</a:t>
            </a:fld>
            <a:endParaRPr lang="tr"/>
          </a:p>
        </p:txBody>
      </p:sp>
    </p:spTree>
    <p:extLst>
      <p:ext uri="{BB962C8B-B14F-4D97-AF65-F5344CB8AC3E}">
        <p14:creationId xmlns:p14="http://schemas.microsoft.com/office/powerpoint/2010/main" val="19101286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dirty="0"/>
              <a:t>Bu slaytta sol tarafta, Budapeşte Sözleşmesi Madde 15'in metni, bir unsuru ("</a:t>
            </a:r>
            <a:r>
              <a:rPr lang="tr" sz="1200" b="0" i="0" u="none" kern="1200" baseline="0" dirty="0">
                <a:solidFill>
                  <a:srgbClr val="FF0000"/>
                </a:solidFill>
                <a:latin typeface="+mn-lt"/>
                <a:ea typeface="+mn-ea"/>
                <a:cs typeface="+mn-cs"/>
              </a:rPr>
              <a:t>orantılılık ilkesi</a:t>
            </a:r>
            <a:r>
              <a:rPr lang="tr" b="0" i="0" u="none" baseline="0" dirty="0"/>
              <a:t>") vurgulanmış olarak gösterilmektedir.</a:t>
            </a:r>
          </a:p>
          <a:p>
            <a:endParaRPr lang="tr" dirty="0" smtClean="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dirty="0"/>
              <a:t>Slaytta sağ tarafta, vurgulanan unsurun bir açıklaması verilmiştir. </a:t>
            </a:r>
          </a:p>
          <a:p>
            <a:endParaRPr lang="tr" dirty="0" smtClean="0"/>
          </a:p>
          <a:p>
            <a:pPr algn="l" rtl="0" eaLnBrk="1" hangingPunct="1">
              <a:spcBef>
                <a:spcPct val="0"/>
              </a:spcBef>
            </a:pPr>
            <a:r>
              <a:rPr lang="tr" b="0" i="0" u="none" baseline="0" dirty="0"/>
              <a:t>Budapeşte Sözleşmesi kapsamında, koruma önlemleri asgari olarak orantılılık ilkesini sağlamalıdır. Orantılılık ilkesi, anlamı hukuk sistemlerine bağlı olarak değişebilen önemli bir ilkedir. Orantılılık ilkesi, ulaşılacak belirli bir amaç ile bu amaca ulaşmak için kullanılan araçlar arasında makul bir ilişki olmasını gerektirir. </a:t>
            </a:r>
          </a:p>
          <a:p>
            <a:pPr algn="l" rtl="0" eaLnBrk="1" hangingPunct="1">
              <a:spcBef>
                <a:spcPct val="0"/>
              </a:spcBef>
            </a:pPr>
            <a:endParaRPr lang="tr" baseline="0" dirty="0" smtClean="0"/>
          </a:p>
          <a:p>
            <a:pPr algn="l" rtl="0" eaLnBrk="1" hangingPunct="1">
              <a:spcBef>
                <a:spcPct val="0"/>
              </a:spcBef>
            </a:pPr>
            <a:r>
              <a:rPr lang="tr" b="0" i="0" u="none" baseline="0" dirty="0"/>
              <a:t>AİHS'nin hukuki olarak bağladığı ülkelerde orantılılık ilkesi, suçun niteliği ve koşulları ile etkilenen temel hakların niteliği ve meşruiyeti dikkate alınarak, ilgili amaca yeterli bir şekilde ulaşılmasına olanak tanıyacak mümkün olan en az müdahaleci yetki veya usulün uygulanmasını sağlar. </a:t>
            </a:r>
          </a:p>
          <a:p>
            <a:pPr algn="l" rtl="0" eaLnBrk="1" hangingPunct="1">
              <a:spcBef>
                <a:spcPct val="0"/>
              </a:spcBef>
            </a:pPr>
            <a:endParaRPr lang="tr" baseline="0" dirty="0" smtClean="0"/>
          </a:p>
          <a:p>
            <a:pPr algn="l" rtl="0" eaLnBrk="1" hangingPunct="1">
              <a:spcBef>
                <a:spcPct val="0"/>
              </a:spcBef>
            </a:pPr>
            <a:r>
              <a:rPr lang="tr" b="0" i="0" u="none" baseline="0" dirty="0"/>
              <a:t>AİHS çerçevesinde, bu ilke, yetkinin veya usulün “gerekliliği” ilkesini içerir veya ona eşlik eder. Şunu ifade eder:</a:t>
            </a:r>
          </a:p>
          <a:p>
            <a:pPr marL="171450" marR="0" indent="-171450" algn="l" defTabSz="4572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tr" b="0" i="0" u="none" baseline="0" dirty="0"/>
              <a:t>Temel hakların bazı kısıtlamalarına yönelik acil bir sosyal ihtiyaç var mı?  </a:t>
            </a:r>
          </a:p>
          <a:p>
            <a:pPr marL="171450" marR="0" indent="-171450" algn="l" defTabSz="4572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tr" b="0" i="0" u="none" baseline="0" dirty="0"/>
              <a:t>Varsa, ilgili kısıtlama bu ihtiyaca karşılık geliyor mu? </a:t>
            </a:r>
          </a:p>
          <a:p>
            <a:pPr marL="171450" marR="0" indent="-171450" algn="l" defTabSz="4572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tr" b="0" i="0" u="none" baseline="0" dirty="0"/>
              <a:t>Geliyorsa, bu ihtiyaç ile orantılı bir müdahale mi? </a:t>
            </a:r>
          </a:p>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tabLst/>
              <a:defRPr/>
            </a:pPr>
            <a:endParaRPr lang="tr" i="1" baseline="0" dirty="0" smtClean="0"/>
          </a:p>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tabLst/>
              <a:defRPr/>
            </a:pPr>
            <a:r>
              <a:rPr lang="tr" b="0" i="1" u="none" baseline="0" dirty="0"/>
              <a:t>Örnek olarak, halihazırda Madde 21'de belirtilen, iç hukukta belirlenen çeşitli ciddi suçlarla ilgili olarak ele geçirme önlemlerinin uygulanmasına dair açık sınırlama, orantılılık ilkesinin uygulanmasının açık bir örneğidir (bkz. Budapeşte Sözleşmesine ilişkin açıklayıcı rapor).</a:t>
            </a:r>
            <a:endParaRPr lang="tr" i="1" baseline="0" dirty="0" smtClean="0"/>
          </a:p>
          <a:p>
            <a:endParaRPr lang="tr" i="1" baseline="0"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10</a:t>
            </a:fld>
            <a:endParaRPr lang="tr"/>
          </a:p>
        </p:txBody>
      </p:sp>
    </p:spTree>
    <p:extLst>
      <p:ext uri="{BB962C8B-B14F-4D97-AF65-F5344CB8AC3E}">
        <p14:creationId xmlns:p14="http://schemas.microsoft.com/office/powerpoint/2010/main" val="36388969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dirty="0"/>
              <a:t>Bu slaytta sol tarafta, Budapeşte Sözleşmesi Madde 15'in metni, bir unsuru ("</a:t>
            </a:r>
            <a:r>
              <a:rPr lang="tr" sz="1200" b="0" i="0" u="none" kern="1200" baseline="0" dirty="0">
                <a:solidFill>
                  <a:srgbClr val="FF0000"/>
                </a:solidFill>
                <a:latin typeface="+mn-lt"/>
                <a:ea typeface="+mn-ea"/>
                <a:cs typeface="+mn-cs"/>
              </a:rPr>
              <a:t>İlgili usul veya yetkinin niteliğine bağlı olarak</a:t>
            </a:r>
            <a:r>
              <a:rPr lang="tr" b="0" i="0" u="none" baseline="0" dirty="0"/>
              <a:t>") vurgulanmış olarak gösterilmektedir.</a:t>
            </a:r>
          </a:p>
          <a:p>
            <a:endParaRPr lang="tr" dirty="0" smtClean="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dirty="0"/>
              <a:t>Slaytta sağ tarafta, vurgulanan unsurun şematik bir açıklaması verilmiştir. </a:t>
            </a:r>
          </a:p>
          <a:p>
            <a:pPr algn="l" rtl="0" eaLnBrk="1" hangingPunct="1">
              <a:spcBef>
                <a:spcPct val="0"/>
              </a:spcBef>
            </a:pPr>
            <a:endParaRPr lang="tr" dirty="0" smtClean="0"/>
          </a:p>
          <a:p>
            <a:pPr algn="l" rtl="0" eaLnBrk="1" hangingPunct="1">
              <a:spcBef>
                <a:spcPct val="0"/>
              </a:spcBef>
            </a:pPr>
            <a:r>
              <a:rPr lang="tr" b="0" i="0" u="none" baseline="0" dirty="0"/>
              <a:t>Budapeşte Sözleşmesi, uygulanabilecek koşul ve koruma önlemlerinin türlerine dair bir sınırlama getirmez. Bu maddede yalnızca, ilgili usul veya yetkinin niteliği göz önünde bulundurulduğunda (yetki veya usulün az veya çok müdahaleci olmasına bağlı olarak) asgari olarak uygulanması gereken koruma önlemlerinin bir listesi verilmektedir.</a:t>
            </a:r>
          </a:p>
          <a:p>
            <a:pPr algn="l" rtl="0" eaLnBrk="1" hangingPunct="1">
              <a:spcBef>
                <a:spcPct val="0"/>
              </a:spcBef>
            </a:pPr>
            <a:endParaRPr lang="tr" b="0" baseline="0" dirty="0" smtClean="0"/>
          </a:p>
          <a:p>
            <a:pPr algn="l" rtl="0" eaLnBrk="1" hangingPunct="1">
              <a:spcBef>
                <a:spcPct val="0"/>
              </a:spcBef>
            </a:pPr>
            <a:r>
              <a:rPr lang="tr" b="0" i="0" u="none" baseline="0" dirty="0"/>
              <a:t>Slaytta, yetkinin müdahalecilik düzeyine bağlı olarak her usule ilişkin yetki için gerekli koşulların ve koruma önlemlerinin kapsamını gösteren tersine çevrilmiş bir piramit yer almaktadır. </a:t>
            </a:r>
            <a:r>
              <a:rPr lang="tr-TR" b="0" i="0" u="none" baseline="0" dirty="0" smtClean="0"/>
              <a:t>Eğitici</a:t>
            </a:r>
            <a:r>
              <a:rPr lang="tr" b="0" i="0" u="none" baseline="0" dirty="0" smtClean="0"/>
              <a:t>, </a:t>
            </a:r>
            <a:r>
              <a:rPr lang="tr" b="0" i="0" u="none" baseline="0" dirty="0"/>
              <a:t>yetkilerin her birinin sırayla ele alınacağını belirtebilir. </a:t>
            </a:r>
          </a:p>
          <a:p>
            <a:endParaRPr lang="tr" b="0" baseline="0"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11</a:t>
            </a:fld>
            <a:endParaRPr lang="tr"/>
          </a:p>
        </p:txBody>
      </p:sp>
    </p:spTree>
    <p:extLst>
      <p:ext uri="{BB962C8B-B14F-4D97-AF65-F5344CB8AC3E}">
        <p14:creationId xmlns:p14="http://schemas.microsoft.com/office/powerpoint/2010/main" val="10262393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dirty="0"/>
              <a:t>Bu slaytta sol tarafta, Budapeşte Sözleşmesi Madde 15'in metni, bir unsuru ("</a:t>
            </a:r>
            <a:r>
              <a:rPr lang="tr" sz="1200" b="0" i="0" u="none" baseline="0" dirty="0">
                <a:solidFill>
                  <a:srgbClr val="FF0000"/>
                </a:solidFill>
                <a:latin typeface="+mj-lt"/>
              </a:rPr>
              <a:t>adli... bağımsız denetimi... gerekçelerini... kapsam... süresinin sınırlandırılmasını</a:t>
            </a:r>
            <a:r>
              <a:rPr lang="tr" b="0" i="0" u="none" baseline="0" dirty="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dirty="0"/>
              <a:t>Slaytta sağ tarafta, vurgulanan unsurun bir açıklaması verilmiştir. </a:t>
            </a:r>
          </a:p>
          <a:p>
            <a:pPr algn="l" rtl="0" eaLnBrk="1" hangingPunct="1">
              <a:spcBef>
                <a:spcPct val="0"/>
              </a:spcBef>
            </a:pPr>
            <a:endParaRPr lang="tr" dirty="0"/>
          </a:p>
          <a:p>
            <a:pPr algn="l" rtl="0" eaLnBrk="1" hangingPunct="1">
              <a:spcBef>
                <a:spcPct val="0"/>
              </a:spcBef>
            </a:pPr>
            <a:r>
              <a:rPr lang="tr" b="0" i="0" u="none" baseline="0" dirty="0"/>
              <a:t>Bu unsurda vurgulandığı gibi, potansiyel koruma önlemleri şunları içerir:</a:t>
            </a:r>
          </a:p>
          <a:p>
            <a:pPr marL="171450" indent="-171450" algn="l" rtl="0" eaLnBrk="1" hangingPunct="1">
              <a:spcBef>
                <a:spcPct val="0"/>
              </a:spcBef>
              <a:buFont typeface="Arial" panose="020B0604020202020204" pitchFamily="34" charset="0"/>
              <a:buChar char="•"/>
            </a:pPr>
            <a:r>
              <a:rPr lang="tr" b="0" i="0" u="none" baseline="0" dirty="0"/>
              <a:t>adli veya diğer bağımsız denetim, </a:t>
            </a:r>
          </a:p>
          <a:p>
            <a:pPr marL="171450" indent="-171450" algn="l" rtl="0" eaLnBrk="1" hangingPunct="1">
              <a:spcBef>
                <a:spcPct val="0"/>
              </a:spcBef>
              <a:buFont typeface="Arial" panose="020B0604020202020204" pitchFamily="34" charset="0"/>
              <a:buChar char="•"/>
            </a:pPr>
            <a:r>
              <a:rPr lang="tr" b="0" i="0" u="none" baseline="0" dirty="0"/>
              <a:t>yetkilerin uygulanmasının gerekçeleri, </a:t>
            </a:r>
          </a:p>
          <a:p>
            <a:pPr marL="171450" indent="-171450" algn="l" rtl="0" eaLnBrk="1" hangingPunct="1">
              <a:spcBef>
                <a:spcPct val="0"/>
              </a:spcBef>
              <a:buFont typeface="Arial" panose="020B0604020202020204" pitchFamily="34" charset="0"/>
              <a:buChar char="•"/>
            </a:pPr>
            <a:r>
              <a:rPr lang="tr" b="0" i="0" u="none" baseline="0" dirty="0"/>
              <a:t>bu yetki veya usulün kapsam ve süresinin sınırlandırılması. </a:t>
            </a:r>
          </a:p>
          <a:p>
            <a:pPr algn="l" rtl="0" eaLnBrk="1" hangingPunct="1">
              <a:spcBef>
                <a:spcPct val="0"/>
              </a:spcBef>
            </a:pPr>
            <a:endParaRPr lang="tr" dirty="0"/>
          </a:p>
          <a:p>
            <a:pPr algn="l" rtl="0" eaLnBrk="1" hangingPunct="1">
              <a:spcBef>
                <a:spcPct val="0"/>
              </a:spcBef>
            </a:pPr>
            <a:r>
              <a:rPr lang="tr" b="0" i="0" u="none" baseline="0" dirty="0"/>
              <a:t>Bağımsız denetim ve kapsam ve zaman sınırlaması, müdahaleci önlemlere sınırlar koyarak ve bu sınırlamalara ve hakların korunmasını sağlayan diğer ilkelere uyulduğunun bağımsız olarak doğrulanmasını sağlayarak bu müdahaleci önlemlerin orantılılığını sağlayan geleneksel koruma önlemleridir. </a:t>
            </a:r>
          </a:p>
          <a:p>
            <a:pPr algn="l" rtl="0" eaLnBrk="1" hangingPunct="1">
              <a:spcBef>
                <a:spcPct val="0"/>
              </a:spcBef>
            </a:pPr>
            <a:endParaRPr lang="tr" baseline="0" dirty="0"/>
          </a:p>
          <a:p>
            <a:pPr algn="l" rtl="0" eaLnBrk="1" hangingPunct="1">
              <a:spcBef>
                <a:spcPct val="0"/>
              </a:spcBef>
            </a:pPr>
            <a:r>
              <a:rPr lang="tr" b="0" i="0" u="none" baseline="0" dirty="0"/>
              <a:t>Müdahaleci önlemin gerekçelerinin belirtilmesi, geleneksel olarak bu önlemin hem gerekliliğini hem de orantılılığını sağlayan başka bir ilkedir (gerekçelerin belirtilmesi, özgürlükleri sınırlayan önleme etkili bir şekilde ihtiyaç olup olmadığının ve bu önlemin ulaşılacak amaç ile orantılı olup olmadığının doğrulanmasını sağlar). </a:t>
            </a:r>
          </a:p>
          <a:p>
            <a:pPr algn="l" rtl="0" eaLnBrk="1" hangingPunct="1">
              <a:spcBef>
                <a:spcPct val="0"/>
              </a:spcBef>
            </a:pPr>
            <a:endParaRPr lang="tr" baseline="0" dirty="0"/>
          </a:p>
          <a:p>
            <a:pPr algn="l" rtl="0" eaLnBrk="1" hangingPunct="1">
              <a:spcBef>
                <a:spcPct val="0"/>
              </a:spcBef>
            </a:pPr>
            <a:r>
              <a:rPr lang="tr" b="0" i="0" u="none" baseline="0" dirty="0"/>
              <a:t>“</a:t>
            </a:r>
            <a:r>
              <a:rPr lang="tr" b="0" i="1" u="none" baseline="0" dirty="0"/>
              <a:t>İlgili usul veya yetkinin niteliğine bağlı olarak uygun</a:t>
            </a:r>
            <a:r>
              <a:rPr lang="tr" b="0" i="0" u="none" baseline="0" dirty="0"/>
              <a:t>” koruma önlemlerinin uygulanması gerektiği fikri daha detaylı olarak ele alınmalıdır. Burada, uygun koruma önlemlerinin belirlenmesinde mevcut koşulların dikkate alınmasının önemi üçüncü kez hatırlatılmaktadır. Örneğin, Siber Suçlar Sözleşmesine ilişkin açıklayıcı raporda hatırlatıldığı gibi, "</a:t>
            </a:r>
            <a:r>
              <a:rPr lang="tr" sz="1200" b="0" i="1" u="none" strike="noStrike" kern="1200" baseline="0" dirty="0">
                <a:solidFill>
                  <a:schemeClr val="tx1"/>
                </a:solidFill>
                <a:latin typeface="+mn-lt"/>
                <a:ea typeface="+mn-ea"/>
                <a:cs typeface="+mn-cs"/>
              </a:rPr>
              <a:t>Taraflar, ele geçirme önleminin müdahaleciliği göz önünde bulundurulduğunda, bu önleme ilişkin olarak</a:t>
            </a:r>
            <a:r>
              <a:rPr lang="tr" sz="1200" b="0" i="0" u="none" strike="noStrike" kern="1200" baseline="0" dirty="0">
                <a:solidFill>
                  <a:schemeClr val="tx1"/>
                </a:solidFill>
                <a:latin typeface="+mn-lt"/>
                <a:ea typeface="+mn-ea"/>
                <a:cs typeface="+mn-cs"/>
              </a:rPr>
              <a:t>" bu slaytta 2. paragrafta bahsedilenler "</a:t>
            </a:r>
            <a:r>
              <a:rPr lang="tr" sz="1200" b="0" i="1" u="none" strike="noStrike" kern="1200" baseline="0" dirty="0">
                <a:solidFill>
                  <a:schemeClr val="tx1"/>
                </a:solidFill>
                <a:latin typeface="+mn-lt"/>
                <a:ea typeface="+mn-ea"/>
                <a:cs typeface="+mn-cs"/>
              </a:rPr>
              <a:t>gibi koşul ve önlemleri açıkça uygulamalıdır</a:t>
            </a:r>
            <a:r>
              <a:rPr lang="tr" sz="1200" b="0" i="0" u="none" strike="noStrike" kern="1200" baseline="0" dirty="0">
                <a:solidFill>
                  <a:schemeClr val="tx1"/>
                </a:solidFill>
                <a:latin typeface="+mn-lt"/>
                <a:ea typeface="+mn-ea"/>
                <a:cs typeface="+mn-cs"/>
              </a:rPr>
              <a:t>", ancak bunları verilerin koruma altına alınması önlemi için eşit şekilde uygulamayacaklardır. Belirli koşullar ayrıca Madde 15'te belirtilmeyen koruma önlemlerinin uygulanmasını gerektirebilir. Açıklayıcı rapora göre, "</a:t>
            </a:r>
            <a:r>
              <a:rPr lang="tr" sz="1200" b="0" i="1" u="none" strike="noStrike" kern="1200" baseline="0" dirty="0">
                <a:solidFill>
                  <a:schemeClr val="tx1"/>
                </a:solidFill>
                <a:latin typeface="+mn-lt"/>
                <a:ea typeface="+mn-ea"/>
                <a:cs typeface="+mn-cs"/>
              </a:rPr>
              <a:t>iç hukukta ele alınması gereken bu diğer koruma önlemleri arasında, kendi aleyhine tanıklık etmeme hakkı ve önlemin uygulanmasının nesnesi olan bireylerin veya yerlerin hukuki ayrıcalıkları ve ayırt edici niteliği yer alır</a:t>
            </a:r>
            <a:r>
              <a:rPr lang="tr" sz="1200" b="0" i="0" u="none" strike="noStrike" kern="1200" baseline="0" dirty="0">
                <a:solidFill>
                  <a:schemeClr val="tx1"/>
                </a:solidFill>
                <a:latin typeface="+mn-lt"/>
                <a:ea typeface="+mn-ea"/>
                <a:cs typeface="+mn-cs"/>
              </a:rPr>
              <a:t>" (örneğin, gazetecilerin, hakimlerin ve avukatların makamlarının ve yazışmalarının korunması güçlendirilmelidir). </a:t>
            </a:r>
            <a:endParaRPr lang="tr" dirty="0"/>
          </a:p>
          <a:p>
            <a:pPr algn="l" rtl="0" eaLnBrk="1" hangingPunct="1">
              <a:spcBef>
                <a:spcPct val="0"/>
              </a:spcBef>
            </a:pPr>
            <a:endParaRPr lang="tr" dirty="0"/>
          </a:p>
          <a:p>
            <a:pPr marL="0" marR="0" indent="0" algn="l" defTabSz="457200" rtl="0" eaLnBrk="1" fontAlgn="base" latinLnBrk="0" hangingPunct="1">
              <a:lnSpc>
                <a:spcPct val="100000"/>
              </a:lnSpc>
              <a:spcBef>
                <a:spcPct val="0"/>
              </a:spcBef>
              <a:spcAft>
                <a:spcPct val="0"/>
              </a:spcAft>
              <a:buClrTx/>
              <a:buSzTx/>
              <a:buFontTx/>
              <a:buNone/>
              <a:tabLst/>
              <a:defRPr/>
            </a:pPr>
            <a:r>
              <a:rPr lang="tr" b="0" i="0" u="none" baseline="0" dirty="0"/>
              <a:t>Son olarak, Madde 15 paragraf 3'te, kamu çıkarına ve özellikle sağlam bir yargı idaresine uygun olduğu ölçüde, yetki ve usullerin, üçüncü şahısların hakları, sorumlulukları ve meşru çıkarları üzerindeki etkisinin dikkate alınması gerekliliği ortaya koyulmaktadır. Bu gereklilik, önceki slaytta bu ilkeyi tanımlarken değinilen orantılılık ilkesinin ikinci yönüdür. </a:t>
            </a:r>
          </a:p>
          <a:p>
            <a:pPr marL="0" marR="0" indent="0" algn="l" defTabSz="457200" rtl="0" eaLnBrk="1" fontAlgn="base" latinLnBrk="0" hangingPunct="1">
              <a:lnSpc>
                <a:spcPct val="100000"/>
              </a:lnSpc>
              <a:spcBef>
                <a:spcPct val="0"/>
              </a:spcBef>
              <a:spcAft>
                <a:spcPct val="0"/>
              </a:spcAft>
              <a:buClrTx/>
              <a:buSzTx/>
              <a:buFontTx/>
              <a:buNone/>
              <a:tabLst/>
              <a:defRPr/>
            </a:pPr>
            <a:endParaRPr lang="tr" dirty="0"/>
          </a:p>
          <a:p>
            <a:pPr algn="l" rtl="0" eaLnBrk="1" hangingPunct="1">
              <a:spcBef>
                <a:spcPct val="0"/>
              </a:spcBef>
            </a:pPr>
            <a:r>
              <a:rPr lang="tr" b="0" i="0" u="none" baseline="0" dirty="0"/>
              <a:t>Orantılılık ilkesi, suçun niteliği ve koşulları ile etkilenen temel hakların niteliği ve meşruiyeti dikkate alınarak, ilgili amaca yeterli bir şekilde ulaşılmasına olanak tanıyacak mümkün olan en az müdahaleci yetki veya usulün uygulanmasını sağlar. Madde 15 paragraf 3'te, uygulanan koruma önlemlerinin üçüncü şahısların temel hakları, sorumlulukları ve meşru çıkarları üzerindeki etkisinin dikkate alınmasını sağlanarak bu ikinci cümlenin son bölümü ele alınmaktadır. </a:t>
            </a:r>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12</a:t>
            </a:fld>
            <a:endParaRPr lang="tr"/>
          </a:p>
        </p:txBody>
      </p:sp>
    </p:spTree>
    <p:extLst>
      <p:ext uri="{BB962C8B-B14F-4D97-AF65-F5344CB8AC3E}">
        <p14:creationId xmlns:p14="http://schemas.microsoft.com/office/powerpoint/2010/main" val="39246630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15'in metni, bir unsuru ("</a:t>
            </a:r>
            <a:r>
              <a:rPr lang="tr" sz="1200" b="0" i="0" u="none" baseline="0">
                <a:solidFill>
                  <a:srgbClr val="FF0000"/>
                </a:solidFill>
                <a:latin typeface="+mj-lt"/>
              </a:rPr>
              <a:t>kamu çıkarına... sağlam bir yargı idaresine... üçüncü şahısların hakları, sorumlulukları ve meşru çıkarları</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pPr algn="l" rtl="0" eaLnBrk="1" hangingPunct="1">
              <a:spcBef>
                <a:spcPct val="0"/>
              </a:spcBef>
            </a:pPr>
            <a:endParaRPr lang="tr" baseline="0" dirty="0"/>
          </a:p>
          <a:p>
            <a:pPr algn="l" rtl="0" eaLnBrk="1" hangingPunct="1">
              <a:spcBef>
                <a:spcPct val="0"/>
              </a:spcBef>
            </a:pPr>
            <a:r>
              <a:rPr lang="tr" b="0" i="0" u="none" baseline="0"/>
              <a:t>Bu unsur, yetki veya usulün etkilerinin azaltılmasının "kamu çıkarına ve özellikle sağlam bir yargı idaresine uygun olduğu" durumlarda, bu azaltımın gerekliliğini sınırlandırır. Bu, yetkilerin veya usullerin etkisinin öncelikle yargının sağlam bir şekilde idaresi ve diğer kamu çıkarları (örneğin, kamu güvenliği ve kamu sağlığı ve mağdurların çıkarları ve özel hayata saygı da dahil olmak üzere diğer çıkarlar) ile ilgili olarak değerlendirilmesi gerektiği anlamına gelir.	 Yetki veya usulün diğer haklar ve çıkarlar üzerindeki etkisinin sınırlandırılması, bu kamu çıkarlarının korunmasıyla uyumluysa, bu diğer çıkarları korumak için "tüketici hizmetlerindeki aksamaların en aza indirilmesi, bu Bölüm kapsamında ifşaya veya ifşanın kolaylaştırılmasına ilişkin sorumluluktan korunma veya kişisel çıkarların korunması" gibi başka koruma önlemleri uygulanmalıdır (bkz. [1] Siber Suçlar Sözleşmesine ilişkin açıklayıcı rapor, Madde 148). </a:t>
            </a:r>
          </a:p>
          <a:p>
            <a:pPr algn="l" rtl="0" eaLnBrk="1" hangingPunct="1">
              <a:spcBef>
                <a:spcPct val="0"/>
              </a:spcBef>
            </a:pPr>
            <a:endParaRPr lang="tr" baseline="0" dirty="0"/>
          </a:p>
          <a:p>
            <a:pPr marL="0" marR="0" indent="0" algn="l" defTabSz="457200" rtl="0" eaLnBrk="1" fontAlgn="base" latinLnBrk="0" hangingPunct="1">
              <a:lnSpc>
                <a:spcPct val="100000"/>
              </a:lnSpc>
              <a:spcBef>
                <a:spcPct val="0"/>
              </a:spcBef>
              <a:spcAft>
                <a:spcPct val="0"/>
              </a:spcAft>
              <a:buClrTx/>
              <a:buSzTx/>
              <a:buFontTx/>
              <a:buNone/>
              <a:tabLst/>
              <a:defRPr/>
            </a:pPr>
            <a:r>
              <a:rPr lang="tr" b="1" i="1" u="sng" baseline="0"/>
              <a:t>Referanslar:</a:t>
            </a:r>
          </a:p>
          <a:p>
            <a:pPr marL="0" marR="0" indent="0" algn="l" defTabSz="457200" rtl="0" eaLnBrk="1" fontAlgn="base" latinLnBrk="0" hangingPunct="1">
              <a:lnSpc>
                <a:spcPct val="100000"/>
              </a:lnSpc>
              <a:spcBef>
                <a:spcPct val="0"/>
              </a:spcBef>
              <a:spcAft>
                <a:spcPct val="0"/>
              </a:spcAft>
              <a:buClrTx/>
              <a:buSzTx/>
              <a:buFontTx/>
              <a:buNone/>
              <a:tabLst/>
              <a:defRPr/>
            </a:pPr>
            <a:r>
              <a:rPr lang="tr" sz="1200" b="0" i="0" u="none" baseline="0"/>
              <a:t>Siber Suçlar Sözleşmesine İlişkin Açıklayıcı Rapor, Madde 148.</a:t>
            </a:r>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13</a:t>
            </a:fld>
            <a:endParaRPr lang="tr"/>
          </a:p>
        </p:txBody>
      </p:sp>
    </p:spTree>
    <p:extLst>
      <p:ext uri="{BB962C8B-B14F-4D97-AF65-F5344CB8AC3E}">
        <p14:creationId xmlns:p14="http://schemas.microsoft.com/office/powerpoint/2010/main" val="4201518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tr" b="0" i="0" u="none" baseline="0"/>
              <a:t>Bu slayt grubunda Budapeşte Sözleşmesi Madde 16 ve 17'de belirtildiği şekilde depolanan bilgisayar verilerinin hızlandırılmış koruma altına alınması ve trafik verilerinin kısmi ifşasına dair iki tane önemli usule ilişkin yetki incelenecektir. </a:t>
            </a:r>
          </a:p>
          <a:p>
            <a:endParaRPr lang="tr" dirty="0"/>
          </a:p>
        </p:txBody>
      </p:sp>
      <p:sp>
        <p:nvSpPr>
          <p:cNvPr id="4" name="Slide Number Placeholder 3"/>
          <p:cNvSpPr>
            <a:spLocks noGrp="1"/>
          </p:cNvSpPr>
          <p:nvPr>
            <p:ph type="sldNum" sz="quarter" idx="10"/>
          </p:nvPr>
        </p:nvSpPr>
        <p:spPr/>
        <p:txBody>
          <a:bodyPr/>
          <a:lstStyle/>
          <a:p>
            <a:pPr algn="l" rtl="0"/>
            <a:fld id="{09ADFBB1-7B02-4717-AEA4-A0D2A92F6065}" type="slidenum">
              <a:rPr/>
              <a:pPr/>
              <a:t>14</a:t>
            </a:fld>
            <a:endParaRPr lang="tr"/>
          </a:p>
        </p:txBody>
      </p:sp>
    </p:spTree>
    <p:extLst>
      <p:ext uri="{BB962C8B-B14F-4D97-AF65-F5344CB8AC3E}">
        <p14:creationId xmlns:p14="http://schemas.microsoft.com/office/powerpoint/2010/main" val="412555422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a:extLst>
              <a:ext uri="{FF2B5EF4-FFF2-40B4-BE49-F238E27FC236}">
                <a16:creationId xmlns:a16="http://schemas.microsoft.com/office/drawing/2014/main" id="{74DCC6FC-9199-403C-93C9-ED0D7AA24A5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8723" name="Rectangle 3">
            <a:extLst>
              <a:ext uri="{FF2B5EF4-FFF2-40B4-BE49-F238E27FC236}">
                <a16:creationId xmlns:a16="http://schemas.microsoft.com/office/drawing/2014/main" id="{A8B3F8E5-53E6-4CE4-BFEA-899294C8FE34}"/>
              </a:ext>
            </a:extLst>
          </p:cNvPr>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rtl="0" eaLnBrk="1" fontAlgn="auto" hangingPunct="1">
              <a:spcBef>
                <a:spcPts val="0"/>
              </a:spcBef>
              <a:spcAft>
                <a:spcPts val="0"/>
              </a:spcAft>
              <a:defRPr/>
            </a:pPr>
            <a:r>
              <a:rPr lang="tr" b="0" i="0" u="none" baseline="0" dirty="0"/>
              <a:t>Madde 16 ve 17'de, bilgisayar verilerinin hızlandırılmış koruma altına alınması ve bilgisayar verilerinin hızlandırılmış koruma altına alınması ve ifşası açıklanmaktadır. Her iki hüküm de çok yenilikçi ve son derece önemlidir. </a:t>
            </a:r>
          </a:p>
          <a:p>
            <a:pPr algn="l" rtl="0" eaLnBrk="1" fontAlgn="auto" hangingPunct="1">
              <a:spcBef>
                <a:spcPts val="0"/>
              </a:spcBef>
              <a:spcAft>
                <a:spcPts val="0"/>
              </a:spcAft>
              <a:defRPr/>
            </a:pPr>
            <a:endParaRPr lang="tr" dirty="0"/>
          </a:p>
          <a:p>
            <a:pPr algn="l" rtl="0" eaLnBrk="1" fontAlgn="auto" hangingPunct="1">
              <a:spcBef>
                <a:spcPts val="0"/>
              </a:spcBef>
              <a:spcAft>
                <a:spcPts val="0"/>
              </a:spcAft>
              <a:defRPr/>
            </a:pPr>
            <a:r>
              <a:rPr lang="tr" b="0" i="0" u="none" baseline="0" dirty="0"/>
              <a:t>Geleneksel deliller uzun bir süre olay yerinde kalır, ancak dijital veriler ve elektronik deliller çok uçucudur ve çok hızlı bir şekilde kaybolabilir: Bir kez kaybolduğunda veya yok edildiğinde, bunları kurtarmak zor olacaktır. </a:t>
            </a:r>
          </a:p>
          <a:p>
            <a:pPr algn="l" rtl="0" eaLnBrk="1" fontAlgn="auto" hangingPunct="1">
              <a:spcBef>
                <a:spcPts val="0"/>
              </a:spcBef>
              <a:spcAft>
                <a:spcPts val="0"/>
              </a:spcAft>
              <a:defRPr/>
            </a:pPr>
            <a:endParaRPr lang="tr" i="1" dirty="0"/>
          </a:p>
          <a:p>
            <a:pPr algn="l" rtl="0" eaLnBrk="1" fontAlgn="auto" hangingPunct="1">
              <a:spcBef>
                <a:spcPts val="0"/>
              </a:spcBef>
              <a:spcAft>
                <a:spcPts val="0"/>
              </a:spcAft>
              <a:defRPr/>
            </a:pPr>
            <a:r>
              <a:rPr lang="tr" b="0" i="0" u="none" baseline="0" dirty="0"/>
              <a:t>Örneğin trafik verileri, bir suçun failini belirlemek için çok faydalıdır. Ancak bu tür bilgiler sistematik olarak mevcut değildir. Dolayısıyla, bunların korunmasını sağlamak için, kolluk kuvvetlerinin bu uçucu bilgilerin korunması için diğer birimlere talimat vermelerine olanak tanıyan hukuki bir belgenin olması gerekir.</a:t>
            </a:r>
            <a:endParaRPr lang="tr" i="0" dirty="0"/>
          </a:p>
          <a:p>
            <a:pPr algn="l" rtl="0" eaLnBrk="1" fontAlgn="auto" hangingPunct="1">
              <a:spcBef>
                <a:spcPts val="0"/>
              </a:spcBef>
              <a:spcAft>
                <a:spcPts val="0"/>
              </a:spcAft>
              <a:defRPr/>
            </a:pPr>
            <a:endParaRPr lang="tr" i="1" dirty="0"/>
          </a:p>
          <a:p>
            <a:pPr algn="l" rtl="0" eaLnBrk="1" fontAlgn="auto" hangingPunct="1">
              <a:spcBef>
                <a:spcPts val="0"/>
              </a:spcBef>
              <a:spcAft>
                <a:spcPts val="0"/>
              </a:spcAft>
              <a:defRPr/>
            </a:pPr>
            <a:r>
              <a:rPr lang="tr" b="0" i="1" u="none" baseline="0" dirty="0"/>
              <a:t>  Bazı ülkeler veri saklama mevzuatını uygulamaya koydu. Avrupa dışında çoğu ülke bu tür yasaları henüz uygulamaya koymadı. </a:t>
            </a:r>
            <a:r>
              <a:rPr lang="tr" b="0" i="1" u="none" baseline="0" dirty="0">
                <a:solidFill>
                  <a:srgbClr val="FF0000"/>
                </a:solidFill>
              </a:rPr>
              <a:t>Avrupa Birliği içinde, bazı ulusal veri saklama mevzuatları, uygun koruma önlemlerinin olmaması nedeniyle anayasaya aykırı ilan edildi (örneğin Almanya ve Slovenya'da) ve AB veri saklama direktifinin kendisinin, Avrupa Adalet Divanı tarafından orantısız olduğuna (kapsamının çok geniş olması ve koruma önlemlerinin olmaması nedeniyle) ve dolayısıyla AB Temel Haklar Bildirgesine ve Avrupa İnsan Hakları Sözleşmesine aykırı olduğuna karar verildi (</a:t>
            </a:r>
            <a:r>
              <a:rPr lang="tr" sz="1200" b="0" i="1" u="none" kern="1200" baseline="0" dirty="0">
                <a:solidFill>
                  <a:srgbClr val="FF0000"/>
                </a:solidFill>
                <a:effectLst/>
                <a:latin typeface="+mn-lt"/>
                <a:ea typeface="+mn-ea"/>
                <a:cs typeface="+mn-cs"/>
              </a:rPr>
              <a:t>Mahkeme Kararı, 8 Nisan 2014, birleştirilmiş C-293/12 ve C-594/12 davaları, "Digital Rights Ireland Ltd" davası</a:t>
            </a:r>
            <a:r>
              <a:rPr lang="tr" b="0" i="0" u="none" baseline="0" dirty="0">
                <a:solidFill>
                  <a:srgbClr val="FF0000"/>
                </a:solidFill>
              </a:rPr>
              <a:t>)</a:t>
            </a:r>
            <a:r>
              <a:rPr lang="tr" b="0" i="1" u="none" baseline="0" dirty="0">
                <a:solidFill>
                  <a:srgbClr val="FF0000"/>
                </a:solidFill>
              </a:rPr>
              <a:t> Bu durum, Kısım II'de ele alınacak olan koşullar ve koruma önlemlerine ilişkin Budapeşte Sözleşmesi Madde 15'in önemine genel bir bakış sağlar. </a:t>
            </a:r>
          </a:p>
          <a:p>
            <a:pPr algn="l" rtl="0" eaLnBrk="1" fontAlgn="auto" hangingPunct="1">
              <a:spcBef>
                <a:spcPts val="0"/>
              </a:spcBef>
              <a:spcAft>
                <a:spcPts val="0"/>
              </a:spcAft>
              <a:defRPr/>
            </a:pPr>
            <a:endParaRPr lang="tr" dirty="0"/>
          </a:p>
          <a:p>
            <a:pPr marL="0" marR="0" indent="0" algn="l" defTabSz="457200" rtl="0" eaLnBrk="1" fontAlgn="auto" latinLnBrk="0" hangingPunct="1">
              <a:lnSpc>
                <a:spcPct val="100000"/>
              </a:lnSpc>
              <a:spcBef>
                <a:spcPts val="0"/>
              </a:spcBef>
              <a:spcAft>
                <a:spcPts val="0"/>
              </a:spcAft>
              <a:buClrTx/>
              <a:buSzTx/>
              <a:buFontTx/>
              <a:buNone/>
              <a:tabLst/>
              <a:defRPr/>
            </a:pPr>
            <a:r>
              <a:rPr lang="tr" b="0" i="0" u="none" baseline="0" dirty="0"/>
              <a:t>Budapeşte Sözleşmesinde veri saklama hükmü yoktur. Madde 16 ve 17'de, belirli bir soruşturma veya kovuşturmada ihtiyaç duyulan belirli verilere atıfta bulunulmuştur. Bu maddeler, gelecekteki trafik verilerinin gerçek zamanlı olarak toplanması ve saklanması veya içerik verilerine gerçek zamanlı erişim için geçerli değildir. Bu maddelerde, delilleri saklamak ve verilere el koyulması veya verilerin ifşa edilmesi amacıyla mahkeme kararı çıkartmak için zaman kaybetmemek üzere acil bir geçici önlem olarak "hızlandırılmış koruma" uygulaması düzenlenmektedir. Madde 16, trafik verileri ve içerik verileri ile ilgilidir. Madde 17, daha spesifik olarak trafik verileriyle ilgilidir. </a:t>
            </a:r>
          </a:p>
          <a:p>
            <a:pPr marL="0" marR="0" indent="0" algn="l" defTabSz="457200" rtl="0" eaLnBrk="1" fontAlgn="auto" latinLnBrk="0" hangingPunct="1">
              <a:lnSpc>
                <a:spcPct val="100000"/>
              </a:lnSpc>
              <a:spcBef>
                <a:spcPts val="0"/>
              </a:spcBef>
              <a:spcAft>
                <a:spcPts val="0"/>
              </a:spcAft>
              <a:buClrTx/>
              <a:buSzTx/>
              <a:buFontTx/>
              <a:buNone/>
              <a:tabLst/>
              <a:defRPr/>
            </a:pPr>
            <a:endParaRPr lang="tr" dirty="0"/>
          </a:p>
          <a:p>
            <a:pPr marL="0" marR="0" indent="0" algn="l" defTabSz="457200" rtl="0" eaLnBrk="1" fontAlgn="auto" latinLnBrk="0" hangingPunct="1">
              <a:lnSpc>
                <a:spcPct val="100000"/>
              </a:lnSpc>
              <a:spcBef>
                <a:spcPts val="0"/>
              </a:spcBef>
              <a:spcAft>
                <a:spcPts val="0"/>
              </a:spcAft>
              <a:buClrTx/>
              <a:buSzTx/>
              <a:buFontTx/>
              <a:buNone/>
              <a:tabLst/>
              <a:defRPr/>
            </a:pPr>
            <a:r>
              <a:rPr lang="tr" b="0" i="0" u="none" baseline="0" dirty="0"/>
              <a:t>Notlar: </a:t>
            </a:r>
          </a:p>
          <a:p>
            <a:pPr marL="171450" marR="0" indent="-171450" algn="l" defTabSz="457200" rtl="0" eaLnBrk="1" fontAlgn="auto" latinLnBrk="0" hangingPunct="1">
              <a:lnSpc>
                <a:spcPct val="100000"/>
              </a:lnSpc>
              <a:spcBef>
                <a:spcPts val="0"/>
              </a:spcBef>
              <a:spcAft>
                <a:spcPts val="0"/>
              </a:spcAft>
              <a:buClrTx/>
              <a:buSzTx/>
              <a:buFontTx/>
              <a:buChar char="-"/>
              <a:tabLst/>
              <a:defRPr/>
            </a:pPr>
            <a:r>
              <a:rPr lang="tr" b="0" i="0" u="none" baseline="0" dirty="0"/>
              <a:t>Trafik verileri ile içerik verileri arasında ayrım yapılmasının nedeni, içerik verilerinin daha hassas olmasıdır;</a:t>
            </a:r>
          </a:p>
          <a:p>
            <a:pPr marL="171450" marR="0" indent="-171450" algn="l" defTabSz="457200" rtl="0" eaLnBrk="1" fontAlgn="auto" latinLnBrk="0" hangingPunct="1">
              <a:lnSpc>
                <a:spcPct val="100000"/>
              </a:lnSpc>
              <a:spcBef>
                <a:spcPts val="0"/>
              </a:spcBef>
              <a:spcAft>
                <a:spcPts val="0"/>
              </a:spcAft>
              <a:buClrTx/>
              <a:buSzTx/>
              <a:buFontTx/>
              <a:buChar char="-"/>
              <a:tabLst/>
              <a:defRPr/>
            </a:pPr>
            <a:r>
              <a:rPr lang="tr" b="0" i="0" u="none" baseline="0" dirty="0"/>
              <a:t>Sözleşmenin tarafları, burada açıklanan asgari düzeylerin üzerine çıkabilirler.</a:t>
            </a:r>
          </a:p>
        </p:txBody>
      </p:sp>
    </p:spTree>
    <p:extLst>
      <p:ext uri="{BB962C8B-B14F-4D97-AF65-F5344CB8AC3E}">
        <p14:creationId xmlns:p14="http://schemas.microsoft.com/office/powerpoint/2010/main" val="37054894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dirty="0"/>
              <a:t>Bu slaytta, dijital delillerle ilgili olarak verilen bir koruma emrini ihlal eden bir kişiyi içeren ilginç bir vakanın ekran görüntüsü verilmiştir. </a:t>
            </a:r>
            <a:r>
              <a:rPr lang="tr-TR" b="0" i="0" u="none" baseline="0" dirty="0" smtClean="0"/>
              <a:t>Eğitici</a:t>
            </a:r>
            <a:r>
              <a:rPr lang="tr" b="0" i="0" u="none" baseline="0" dirty="0" smtClean="0"/>
              <a:t>, </a:t>
            </a:r>
            <a:r>
              <a:rPr lang="tr" b="0" i="0" u="none" baseline="0" dirty="0"/>
              <a:t>koruma emrinin bir hukuk davasıyla ilgili olarak verildiğini ve Budapeşte Sözleşmesi Madde 16 uyarınca verilen sunma emrine eş değer olmadığını vurgulamalıdır. Ancak, vakada tespit edilen ilke, Budapeşte Sözleşmesinin nasıl yalnızca belirli bilgisayar verileriyle ilgili korumaya olanak tanıdığını ve belirsiz miktarlarda verinin koruma altına alınmasını sağlamak zorunda olmadığını açıklamak için kullanılabilir. </a:t>
            </a:r>
            <a:endParaRPr lang="tr" dirty="0"/>
          </a:p>
        </p:txBody>
      </p:sp>
      <p:sp>
        <p:nvSpPr>
          <p:cNvPr id="4" name="Slide Number Placeholder 3"/>
          <p:cNvSpPr>
            <a:spLocks noGrp="1"/>
          </p:cNvSpPr>
          <p:nvPr>
            <p:ph type="sldNum" sz="quarter" idx="5"/>
          </p:nvPr>
        </p:nvSpPr>
        <p:spPr/>
        <p:txBody>
          <a:bodyPr/>
          <a:lstStyle/>
          <a:p>
            <a:pPr algn="l" rtl="0"/>
            <a:fld id="{C517488A-2FD4-4187-AAA7-AE40009BFB6A}" type="slidenum">
              <a:rPr/>
              <a:pPr/>
              <a:t>16</a:t>
            </a:fld>
            <a:endParaRPr lang="tr" altLang="en-US"/>
          </a:p>
        </p:txBody>
      </p:sp>
    </p:spTree>
    <p:extLst>
      <p:ext uri="{BB962C8B-B14F-4D97-AF65-F5344CB8AC3E}">
        <p14:creationId xmlns:p14="http://schemas.microsoft.com/office/powerpoint/2010/main" val="325649868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16'nın metni, bir unsuru ("</a:t>
            </a:r>
            <a:r>
              <a:rPr lang="tr" sz="1200" b="0" i="0" u="none" baseline="0">
                <a:solidFill>
                  <a:srgbClr val="FF0000"/>
                </a:solidFill>
                <a:latin typeface="+mj-lt"/>
              </a:rPr>
              <a:t>emretmesine veya benzer bir şekilde sağlamasına</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Özellikle, bu slaytta, depolanan bilgisayar verilerinin hızlandırılmış koruma altına alınmasının etkilenebileceği olası ortamlar listelenmektedir. Budapeşte Sözleşmesi esnektir ve tarafların, depolanan bilgisayar verilerinin hızla koruma altına alınma yetkisinin kullanılabileceği yolları kendi iç mevzuatlarında düzenlemelerine olanak tanır.</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17</a:t>
            </a:fld>
            <a:endParaRPr lang="tr"/>
          </a:p>
        </p:txBody>
      </p:sp>
    </p:spTree>
    <p:extLst>
      <p:ext uri="{BB962C8B-B14F-4D97-AF65-F5344CB8AC3E}">
        <p14:creationId xmlns:p14="http://schemas.microsoft.com/office/powerpoint/2010/main" val="64416524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16'nın metni, bir unsuru ("hızla koruma altına alınmasını")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Hızla koruma altına alma, elektronik delillerle ilgili konularda usule ilişkin temel yetkilerden biridir. Bilgisayar verilerinin uçuculuğu ve silinme ve değiştirilmelerinin ne kadar kolay olduğu göz önüne alındığında ve birçok hizmet sağlayıcısı ve kişinin bilgisayar verilerini uzun süre saklamadığı gerçeği göz önünde bulundurulduğunda, hızla koruma altına alınmalarını sağlamak için bir usul yetkisinin olması gerekir.  Bu yetkinin kullanılması, bilgisayar verilerinin silinmesine, değiştirilmesine veya durum veya niteliğinin değiştirilmesine karşı koruma sağlar.</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18</a:t>
            </a:fld>
            <a:endParaRPr lang="tr"/>
          </a:p>
        </p:txBody>
      </p:sp>
    </p:spTree>
    <p:extLst>
      <p:ext uri="{BB962C8B-B14F-4D97-AF65-F5344CB8AC3E}">
        <p14:creationId xmlns:p14="http://schemas.microsoft.com/office/powerpoint/2010/main" val="116825256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16'nın metni, bir unsuru ("</a:t>
            </a:r>
            <a:r>
              <a:rPr lang="tr" sz="1200" b="0" i="0" u="none" baseline="0">
                <a:solidFill>
                  <a:srgbClr val="FF0000"/>
                </a:solidFill>
                <a:latin typeface="+mj-lt"/>
              </a:rPr>
              <a:t>trafik verileri de dahil olmak üzere belirtilen bilgisayar verilerinin</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Verilerin hızlı bir şekilde koruma altına alınmasını emretme veya benzer şekilde sağlama yetkisi, veri saklama kavramına eş değer değildir ve bu nedenle, depolanan bilgisayar verilerinin hızlı bir şekilde koruma altına alınmasını emreden veya benzer şekilde sağlayan yetkili makamın bunu yalnızca belirtilen veriler için yapmasına ve genel olarak kişilere belirtilmemiş veya belirsiz miktarda veri saklama zorunluluğu getirmemesine olanak tanınması gerekir. </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19</a:t>
            </a:fld>
            <a:endParaRPr lang="tr"/>
          </a:p>
        </p:txBody>
      </p:sp>
    </p:spTree>
    <p:extLst>
      <p:ext uri="{BB962C8B-B14F-4D97-AF65-F5344CB8AC3E}">
        <p14:creationId xmlns:p14="http://schemas.microsoft.com/office/powerpoint/2010/main" val="33736007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sz="1200" b="0" i="0" u="none" baseline="0"/>
              <a:t>Oturum 4 bölüme ayrılacaktır.</a:t>
            </a:r>
          </a:p>
          <a:p>
            <a:pPr algn="l" rtl="0"/>
            <a:r>
              <a:rPr lang="tr" sz="1200" b="0" i="0" u="none" baseline="0"/>
              <a:t>Oturumun ilk bölümünde Budapeşte Sözleşmesi Madde 14 kapsamında belirtildiği şekilde usule ilişkin yetkiler ele alınacaktır. </a:t>
            </a:r>
          </a:p>
          <a:p>
            <a:pPr algn="l" rtl="0"/>
            <a:r>
              <a:rPr lang="tr" sz="1200" b="0" i="0" u="none" baseline="0"/>
              <a:t>Oturumun ikinci bölümünde Budapeşte Sözleşmesi Madde 15 kapsamında belirtildiği şekilde usule ilişkin yetkilerin kullanılmasıyla ilgili olarak gereken koşullar ve koruma önlemleri ele alınacaktır. </a:t>
            </a:r>
          </a:p>
          <a:p>
            <a:pPr algn="l" rtl="0"/>
            <a:r>
              <a:rPr lang="tr" sz="1200" b="0" i="0" u="none" baseline="0"/>
              <a:t>Oturumun üçüncü bölümünde Budapeşte Sözleşmesi Madde 16 ve 17 kapsamında belirtildiği şekilde depolanan bilgisayar verilerinin hızlandırılmış koruma altına alınması ve trafik verilerinin hızlandırılmış koruma altına alınması ve kısmi ifşasına dair usule ilişkin yetkiler ele alınacaktır.</a:t>
            </a:r>
          </a:p>
          <a:p>
            <a:pPr marL="0" marR="0" lvl="0" indent="0" algn="l" defTabSz="457200" rtl="0" eaLnBrk="0" fontAlgn="base" latinLnBrk="0" hangingPunct="0">
              <a:lnSpc>
                <a:spcPct val="100000"/>
              </a:lnSpc>
              <a:spcBef>
                <a:spcPct val="30000"/>
              </a:spcBef>
              <a:spcAft>
                <a:spcPct val="0"/>
              </a:spcAft>
              <a:buClrTx/>
              <a:buSzTx/>
              <a:buFontTx/>
              <a:buNone/>
              <a:tabLst/>
              <a:defRPr/>
            </a:pPr>
            <a:r>
              <a:rPr lang="tr" sz="1200" b="0" i="0" u="none" baseline="0"/>
              <a:t>Oturumun dördüncü bölümünde Budapeşte Sözleşmesi Madde 18 kapsamında belirtildiği şekilde sunma emirlerine dair usule ilişkin yetkiler ele alınacaktır.</a:t>
            </a:r>
          </a:p>
          <a:p>
            <a:endParaRPr lang="tr" dirty="0"/>
          </a:p>
        </p:txBody>
      </p:sp>
      <p:sp>
        <p:nvSpPr>
          <p:cNvPr id="4" name="Slide Number Placeholder 3"/>
          <p:cNvSpPr>
            <a:spLocks noGrp="1"/>
          </p:cNvSpPr>
          <p:nvPr>
            <p:ph type="sldNum" sz="quarter" idx="10"/>
          </p:nvPr>
        </p:nvSpPr>
        <p:spPr/>
        <p:txBody>
          <a:bodyPr/>
          <a:lstStyle/>
          <a:p>
            <a:pPr algn="l" rtl="0"/>
            <a:fld id="{09ADFBB1-7B02-4717-AEA4-A0D2A92F6065}" type="slidenum">
              <a:rPr/>
              <a:pPr/>
              <a:t>2</a:t>
            </a:fld>
            <a:endParaRPr lang="tr"/>
          </a:p>
        </p:txBody>
      </p:sp>
    </p:spTree>
    <p:extLst>
      <p:ext uri="{BB962C8B-B14F-4D97-AF65-F5344CB8AC3E}">
        <p14:creationId xmlns:p14="http://schemas.microsoft.com/office/powerpoint/2010/main" val="300981647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16'nın metni, bir unsuru ("</a:t>
            </a:r>
            <a:r>
              <a:rPr lang="tr" sz="1200" b="0" i="0" u="none" baseline="0">
                <a:solidFill>
                  <a:srgbClr val="FF0000"/>
                </a:solidFill>
                <a:latin typeface="+mj-lt"/>
              </a:rPr>
              <a:t>bir bilgisayar sistemi aracılığıyla depolanan</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Bu usule ilişkin yetki, herhangi bir kişiyi halihazırda mevcut olmayan veya bir bilgisayar sistemi aracılığıyla depolanmış olmayan verileri koruma altına almaya mecbur tutmak için kullanılamaz.  Yine bu, mevcut olmayan veriler için de geçerli olabilen verileri saklama yükümlülüğünden farklılık arz eder.</a:t>
            </a:r>
            <a:endParaRPr lang="tr" dirty="0"/>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20</a:t>
            </a:fld>
            <a:endParaRPr lang="tr"/>
          </a:p>
        </p:txBody>
      </p:sp>
    </p:spTree>
    <p:extLst>
      <p:ext uri="{BB962C8B-B14F-4D97-AF65-F5344CB8AC3E}">
        <p14:creationId xmlns:p14="http://schemas.microsoft.com/office/powerpoint/2010/main" val="90145979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16'nın metni, bir unsuru ("</a:t>
            </a:r>
            <a:r>
              <a:rPr lang="tr" sz="1200" b="0" i="0" u="none" baseline="0">
                <a:solidFill>
                  <a:srgbClr val="FF0000"/>
                </a:solidFill>
                <a:latin typeface="+mj-lt"/>
              </a:rPr>
              <a:t>bilgisayar verilerinin kaybolma veya değiştirilme riskinin yüksek olduğuna inanmak için yeterli gerekçelerin</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Bazı yargı alanlarında kolluk kuvvetlerinin, hızla koruma altına alınması talep edilen depolanmış bilgisayar verilerinin kaybolmaya veya değiştirilmeye açık olduğu konusunda yetkili makamları ikna etmeleri gerekir. Bu, hem bilgisayar verilerinin kasıtlı olarak kaybedilmesini/değiştirilmesini hem de bilgisayar verilerinin güvenli olmayan şekilde depolanmasının bir sonucu olarak kasıtsız olarak kaybedilmesini/değiştirilmesini içerir.</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21</a:t>
            </a:fld>
            <a:endParaRPr lang="tr"/>
          </a:p>
        </p:txBody>
      </p:sp>
    </p:spTree>
    <p:extLst>
      <p:ext uri="{BB962C8B-B14F-4D97-AF65-F5344CB8AC3E}">
        <p14:creationId xmlns:p14="http://schemas.microsoft.com/office/powerpoint/2010/main" val="208260798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16'nın metni, bir unsuru ("</a:t>
            </a:r>
            <a:r>
              <a:rPr lang="tr" sz="1200" b="0" i="0" u="none" baseline="0">
                <a:solidFill>
                  <a:srgbClr val="FF0000"/>
                </a:solidFill>
                <a:latin typeface="+mj-lt"/>
              </a:rPr>
              <a:t>elinde veya kontrolünde</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Yalnızca belirtilen depolanmış bilgisayar verilerinin bir kişinin elinde veya kontrolünde olduğu durumlarda yetkili makam, bu kişiye bu bilgisayar verilerini koruma altına almasını emredebilir. Bu slaytta, elinde bulundurma (yani fiziksel olarak bulundurma) ve kontrol (yani fiziksel olarak elinde bulunmasa bile veriler üzerinde kontrol sahibi olma) arasında ayrım yapılmaktadır. </a:t>
            </a:r>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dirty="0"/>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22</a:t>
            </a:fld>
            <a:endParaRPr lang="tr"/>
          </a:p>
        </p:txBody>
      </p:sp>
    </p:spTree>
    <p:extLst>
      <p:ext uri="{BB962C8B-B14F-4D97-AF65-F5344CB8AC3E}">
        <p14:creationId xmlns:p14="http://schemas.microsoft.com/office/powerpoint/2010/main" val="399290792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16'nın metni, bir unsuru ("</a:t>
            </a:r>
            <a:r>
              <a:rPr lang="tr" sz="1200" b="0" i="0" u="none" baseline="0">
                <a:solidFill>
                  <a:srgbClr val="FF0000"/>
                </a:solidFill>
                <a:latin typeface="+mj-lt"/>
              </a:rPr>
              <a:t>ifşayı talep etmesine... doksan günden daha uzun olmamak üzere gerekli bir süre... daha sonra yenilenmesini</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endParaRPr lang="tr" dirty="0"/>
          </a:p>
          <a:p>
            <a:pPr algn="just" rtl="0"/>
            <a:r>
              <a:rPr lang="tr" b="0" i="0" u="none" baseline="0"/>
              <a:t>Korumanın geçici bir yetki olduğu ve kolluk kuvvetlerinin kişilere verileri süresiz olarak koruma altına almalarını emretmelerine olanak tanımadığının belirtilmesi gerekir. Bu sadece, diğer usule ilişkin yetkilerin kullanımını, yani bilgisayar verilerinin sunulması veya bilgisayar verilerinin aranması ve bunlara el koyulmasını engellememeyi amaçlayan geçici bir önlemdir. Budapeşte Sözleşmesi, Tarafların koruma emri için maksimum 90 günlük bir süre sağlamasını gerektirirken, belirli bir vaka için ilgili süre koruma emrinde belirtilmelidir.</a:t>
            </a:r>
            <a:endParaRPr lang="tr" dirty="0"/>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23</a:t>
            </a:fld>
            <a:endParaRPr lang="tr"/>
          </a:p>
        </p:txBody>
      </p:sp>
    </p:spTree>
    <p:extLst>
      <p:ext uri="{BB962C8B-B14F-4D97-AF65-F5344CB8AC3E}">
        <p14:creationId xmlns:p14="http://schemas.microsoft.com/office/powerpoint/2010/main" val="183399105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16'nın metni, bir unsuru ("</a:t>
            </a:r>
            <a:r>
              <a:rPr lang="tr" sz="1200" b="0" i="0" u="none" baseline="0">
                <a:solidFill>
                  <a:srgbClr val="FF0000"/>
                </a:solidFill>
                <a:latin typeface="+mj-lt"/>
              </a:rPr>
              <a:t>gerçekleştirildiğini gizli tutmaya</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endParaRPr lang="tr" dirty="0"/>
          </a:p>
          <a:p>
            <a:pPr algn="l" rtl="0"/>
            <a:r>
              <a:rPr lang="tr" b="0" i="0" u="none" baseline="0"/>
              <a:t>Koruma tedbirlerinin alındığının sunma emri verilen kişi tarafından gizli tutulması çok önemlidir. Aksi takdirde, alınan tedbirler boşa çıkabilir. </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24</a:t>
            </a:fld>
            <a:endParaRPr lang="tr"/>
          </a:p>
        </p:txBody>
      </p:sp>
    </p:spTree>
    <p:extLst>
      <p:ext uri="{BB962C8B-B14F-4D97-AF65-F5344CB8AC3E}">
        <p14:creationId xmlns:p14="http://schemas.microsoft.com/office/powerpoint/2010/main" val="127432279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Meksika'da Guadalajara'da başlayan ve Rusya'da Moskova'ya kadar uzanan bir iletişimin haritası gösterilmektedir. Resimde, bir iletişimin birkaç ülke ve farklı servis sağlayıcısı üzerinden nasıl aktarıldığı gösterilmektedir. Elektronik delil içeren bir soruşturmanın önemli bir kısmı, bir iletişimin iletiminde görev alan tüm hizmet sağlayıcılarının hiç gecikmeden belirlenmesidir. Birçok hizmet sağlayıcısı verileri saklamadığından, ilgili verilerin korunabilmesi için bu hizmet sağlayıcıları belirlenmezse soruşturma boşa çıkabilir.</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25</a:t>
            </a:fld>
            <a:endParaRPr lang="tr"/>
          </a:p>
        </p:txBody>
      </p:sp>
    </p:spTree>
    <p:extLst>
      <p:ext uri="{BB962C8B-B14F-4D97-AF65-F5344CB8AC3E}">
        <p14:creationId xmlns:p14="http://schemas.microsoft.com/office/powerpoint/2010/main" val="1693952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dirty="0"/>
              <a:t>Bu slaytta sol tarafta, Budapeşte Sözleşmesi Madde 17'nin metni, bir unsuru ("</a:t>
            </a:r>
            <a:r>
              <a:rPr lang="tr" sz="1200" b="0" i="0" u="none" baseline="0" dirty="0">
                <a:solidFill>
                  <a:srgbClr val="FF0000"/>
                </a:solidFill>
                <a:latin typeface="+mj-lt"/>
              </a:rPr>
              <a:t>söz konusu iletişimin iletiminde görev alan bir ya da daha fazla servis sağlayıcısı olmasından bağımsız olarak</a:t>
            </a:r>
            <a:r>
              <a:rPr lang="tr" b="0" i="0" u="none" baseline="0" dirty="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dirty="0"/>
              <a:t>Slaytta sağ tarafta, vurgulanan unsurun bir açıklaması verilmiştir. </a:t>
            </a:r>
            <a:endParaRPr lang="tr" baseline="0" dirty="0"/>
          </a:p>
          <a:p>
            <a:endParaRPr lang="tr" baseline="0" dirty="0"/>
          </a:p>
          <a:p>
            <a:pPr algn="l" rtl="0"/>
            <a:r>
              <a:rPr lang="tr" b="0" i="0" u="none" baseline="0" dirty="0"/>
              <a:t>Herhangi bir iletişimin iletim zincirinde genellikle birden fazla servis sağlayıcısının görev aldığı göz önünde bulundurulduğunda, kolluk kuvvetlerinin diğer yetkileri (sunma emirleri ve arama ve el koyma dahil) uygulayabilmek için iletim zincirindeki her bir servis sağlayıcısını belirlemeleri zordur. Bu nedenle, Budapeşte Sözleşmesi Madde 18'de, yetkili makamlara, zincirde yer alan servis sağlayıcılarının belirlenebilmesi için trafik verilerinin kısmen ifşa edilmesini istemek üzere yasal yetki verilmektedir. </a:t>
            </a:r>
          </a:p>
          <a:p>
            <a:endParaRPr lang="tr" baseline="0" dirty="0"/>
          </a:p>
          <a:p>
            <a:pPr algn="l" rtl="0"/>
            <a:r>
              <a:rPr lang="tr" b="0" i="0" u="none" baseline="0" dirty="0"/>
              <a:t>Bu slaytta, emirlerin birden çok servis sağlayıcısına tebliğ edilebileceği çeşitli yollar belirtilmektedir (örneğin, iletim zincirinde yer alan bir sonraki servis sağlayıcısının belirlendiği her seferde ayrı emirler, belirlenen her bir servis sağlayıcısına sırayla sunulan tek bir emir veya emir aracılığıyla iletim zincirinde yer alan bir sonraki servis sağlayıcısına bildirimde bulunmakla yükümlü olan tek bir servis sağlayıcısına tebliğ edilen tek bir emir).</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26</a:t>
            </a:fld>
            <a:endParaRPr lang="tr"/>
          </a:p>
        </p:txBody>
      </p:sp>
    </p:spTree>
    <p:extLst>
      <p:ext uri="{BB962C8B-B14F-4D97-AF65-F5344CB8AC3E}">
        <p14:creationId xmlns:p14="http://schemas.microsoft.com/office/powerpoint/2010/main" val="315154866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17'nin metni, bir unsuru ("</a:t>
            </a:r>
            <a:r>
              <a:rPr lang="tr" sz="1200" b="0" i="0" u="none" baseline="0">
                <a:solidFill>
                  <a:srgbClr val="FF0000"/>
                </a:solidFill>
                <a:latin typeface="+mj-lt"/>
              </a:rPr>
              <a:t>söz konusu iletişimin iletiminde görev alan bir ya da daha fazla servis sağlayıcısı olmasından bağımsız olarak</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endParaRPr lang="tr" baseline="0" dirty="0"/>
          </a:p>
          <a:p>
            <a:endParaRPr lang="tr" baseline="0"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Trafik verilerinin kısmi ifşasına ilişkin emrin verildiği kuruma, iletişimin iletiminde görev alan diğer servis sağlayıcılarını belirlemek için yeterli trafik verisini ifşa etme yetkisinin verilmesi önemlidir. Bu yetki verilmezse, görev alan farklı servis sağlayıcılarını belirlemek ve dolayısıyla uygun yetkileri kullanmak oldukça zor olur. </a:t>
            </a:r>
            <a:endParaRPr lang="tr" dirty="0"/>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27</a:t>
            </a:fld>
            <a:endParaRPr lang="tr"/>
          </a:p>
        </p:txBody>
      </p:sp>
    </p:spTree>
    <p:extLst>
      <p:ext uri="{BB962C8B-B14F-4D97-AF65-F5344CB8AC3E}">
        <p14:creationId xmlns:p14="http://schemas.microsoft.com/office/powerpoint/2010/main" val="119177480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Bu slayt grubunda, Budapeşte Sözleşmesi Madde 18 kapsamında belirtildiği şekilde sunma emri olarak adlandırılan usule ilişkin yetki incelenecektir. </a:t>
            </a:r>
          </a:p>
          <a:p>
            <a:endParaRPr lang="tr" dirty="0" smtClean="0"/>
          </a:p>
          <a:p>
            <a:endParaRPr lang="tr" dirty="0"/>
          </a:p>
        </p:txBody>
      </p:sp>
      <p:sp>
        <p:nvSpPr>
          <p:cNvPr id="4" name="Slide Number Placeholder 3"/>
          <p:cNvSpPr>
            <a:spLocks noGrp="1"/>
          </p:cNvSpPr>
          <p:nvPr>
            <p:ph type="sldNum" sz="quarter" idx="10"/>
          </p:nvPr>
        </p:nvSpPr>
        <p:spPr/>
        <p:txBody>
          <a:bodyPr/>
          <a:lstStyle/>
          <a:p>
            <a:pPr algn="l" rtl="0"/>
            <a:fld id="{09ADFBB1-7B02-4717-AEA4-A0D2A92F6065}" type="slidenum">
              <a:rPr/>
              <a:pPr/>
              <a:t>28</a:t>
            </a:fld>
            <a:endParaRPr lang="tr"/>
          </a:p>
        </p:txBody>
      </p:sp>
    </p:spTree>
    <p:extLst>
      <p:ext uri="{BB962C8B-B14F-4D97-AF65-F5344CB8AC3E}">
        <p14:creationId xmlns:p14="http://schemas.microsoft.com/office/powerpoint/2010/main" val="121765502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eaLnBrk="1" fontAlgn="auto" hangingPunct="1">
              <a:spcBef>
                <a:spcPts val="0"/>
              </a:spcBef>
              <a:spcAft>
                <a:spcPts val="0"/>
              </a:spcAft>
              <a:defRPr/>
            </a:pPr>
            <a:r>
              <a:rPr lang="tr" b="0" i="0" u="none" baseline="0" dirty="0"/>
              <a:t>Madde 18'in hükmü de çok ilginçtir. Buna göre, her bir Taraf, kolluk kuvvetlerini “sunma emirleri” verme yetkisiyle donatmak için yasal önlemler almalıdır. Bu adli emir, kolluk kuvvetleri tarafından vatandaşlara ve İnternet servis sağlayıcılarına verilerek, yetkili makamlara sorumlulukları altındaki bir bilgisayar sisteminde depolanan verileri sunmaları veya abone verilerini sunmaları emredilebilir.</a:t>
            </a:r>
          </a:p>
          <a:p>
            <a:pPr algn="l" rtl="0" eaLnBrk="1" fontAlgn="auto" hangingPunct="1">
              <a:spcBef>
                <a:spcPts val="0"/>
              </a:spcBef>
              <a:spcAft>
                <a:spcPts val="0"/>
              </a:spcAft>
              <a:defRPr/>
            </a:pPr>
            <a:r>
              <a:rPr lang="tr" b="0" i="0" u="none" baseline="0" dirty="0"/>
              <a:t> </a:t>
            </a:r>
          </a:p>
          <a:p>
            <a:pPr marL="0" marR="0" indent="0" algn="l" defTabSz="457200" rtl="0" eaLnBrk="1" fontAlgn="auto" latinLnBrk="0" hangingPunct="1">
              <a:lnSpc>
                <a:spcPct val="100000"/>
              </a:lnSpc>
              <a:spcBef>
                <a:spcPts val="0"/>
              </a:spcBef>
              <a:spcAft>
                <a:spcPts val="0"/>
              </a:spcAft>
              <a:buClrTx/>
              <a:buSzTx/>
              <a:buFontTx/>
              <a:buNone/>
              <a:tabLst/>
              <a:defRPr/>
            </a:pPr>
            <a:r>
              <a:rPr lang="tr" b="0" i="0" u="none" baseline="0" dirty="0"/>
              <a:t>Sözleşmeye göre, sunma emrinde gerekli verilerin niteliği ve kapsamı belirtilmelidir. Soruşturmada ihtiyaç duyulan verilerin önceden belirlenmesi gerektiği ve dolayısıyla </a:t>
            </a:r>
            <a:r>
              <a:rPr lang="tr" b="0" i="1" u="none" baseline="0" dirty="0"/>
              <a:t>zarf atmanın</a:t>
            </a:r>
            <a:r>
              <a:rPr lang="tr" b="0" i="0" u="none" baseline="0" dirty="0"/>
              <a:t> yasak olduğu çok açıktır. Bu yasal sınırın amacı, bu soruşturma yetkilerinin kolluk kuvvetleri tarafından kullanılması sırasında insan haklarının ve özgürlüklerin korunması için önemli bir koruma önlemi almaktır. Aranıp el koyulan bilgilerin, soruşturulan vakayla doğrudan ilişkili bilgilerle sınırlandırılmasını sağlar. Bu sınırlama, bu operasyonların çoğu zaman sınırlı bir uygulama kapsamına sahip olduğu gerçek dünyada arama ve el koymaya ilişkin benzer sınırlamalardan bile daha önemlidir. Dijital dünyada, kural olarak, bir donanımla birlikte gelen tüm bilgilere erişim için tam izin verilseydi, o bilgisayarda depolanan ve genellikle soruşturma kapsamındaki suçla ilgili olmayan ve üçüncü şahısları ilgilendiren her türlü bilgiye erişime izin verilirdi (örneğin e-posta yazışmalarında). </a:t>
            </a:r>
          </a:p>
          <a:p>
            <a:pPr algn="l" rtl="0" eaLnBrk="1" fontAlgn="auto" hangingPunct="1">
              <a:spcBef>
                <a:spcPts val="0"/>
              </a:spcBef>
              <a:spcAft>
                <a:spcPts val="0"/>
              </a:spcAft>
              <a:defRPr/>
            </a:pPr>
            <a:endParaRPr lang="tr" dirty="0"/>
          </a:p>
          <a:p>
            <a:pPr algn="l" rtl="0" eaLnBrk="1" fontAlgn="auto" hangingPunct="1">
              <a:spcBef>
                <a:spcPts val="0"/>
              </a:spcBef>
              <a:spcAft>
                <a:spcPts val="0"/>
              </a:spcAft>
              <a:defRPr/>
            </a:pPr>
            <a:r>
              <a:rPr lang="tr" b="0" i="0" u="none" baseline="0" dirty="0"/>
              <a:t>Daha önce de belirtildiği gibi, Madde 16, bir servis sağlayıcısı için bilgisayar verilerini koruma yükümlülüğü getirebilir. Trafik verilerinin kolluk kuvvetlerine ifşası Madde 17 ile düzenlenmiştir. Bu maddede sadece trafik verilerinin ifşasına izin verilir. Madde 16'ya dayalı olarak verilen bir koruma emrine uyarınca veya bu emir olmadan, dijital ortamda saklanan diğer her türlü bilginin kolluk kuvvetlerine ifşa edilme imkanı Madde 18'de düzenlenmektedir. </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29</a:t>
            </a:fld>
            <a:endParaRPr lang="tr"/>
          </a:p>
        </p:txBody>
      </p:sp>
    </p:spTree>
    <p:extLst>
      <p:ext uri="{BB962C8B-B14F-4D97-AF65-F5344CB8AC3E}">
        <p14:creationId xmlns:p14="http://schemas.microsoft.com/office/powerpoint/2010/main" val="650862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tr" sz="1200" b="0" i="0" u="none" baseline="0"/>
              <a:t>Oturumun amacı, katılımcıların, Budapeşte Sözleşmesi Madde 14, 15, 16, 17 ve 18'i kapsamlı bir şekilde anlamalarını sağlamaktır. </a:t>
            </a:r>
          </a:p>
          <a:p>
            <a:endParaRPr lang="tr" dirty="0"/>
          </a:p>
        </p:txBody>
      </p:sp>
      <p:sp>
        <p:nvSpPr>
          <p:cNvPr id="4" name="Slide Number Placeholder 3"/>
          <p:cNvSpPr>
            <a:spLocks noGrp="1"/>
          </p:cNvSpPr>
          <p:nvPr>
            <p:ph type="sldNum" sz="quarter" idx="10"/>
          </p:nvPr>
        </p:nvSpPr>
        <p:spPr/>
        <p:txBody>
          <a:bodyPr/>
          <a:lstStyle/>
          <a:p>
            <a:pPr algn="l" rtl="0"/>
            <a:fld id="{09ADFBB1-7B02-4717-AEA4-A0D2A92F6065}" type="slidenum">
              <a:rPr/>
              <a:pPr/>
              <a:t>3</a:t>
            </a:fld>
            <a:endParaRPr lang="tr"/>
          </a:p>
        </p:txBody>
      </p:sp>
    </p:spTree>
    <p:extLst>
      <p:ext uri="{BB962C8B-B14F-4D97-AF65-F5344CB8AC3E}">
        <p14:creationId xmlns:p14="http://schemas.microsoft.com/office/powerpoint/2010/main" val="17031046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eaLnBrk="1" fontAlgn="auto" hangingPunct="1">
              <a:spcBef>
                <a:spcPts val="0"/>
              </a:spcBef>
              <a:spcAft>
                <a:spcPts val="0"/>
              </a:spcAft>
              <a:defRPr/>
            </a:pPr>
            <a:r>
              <a:rPr lang="tr" b="0" i="0" u="none" baseline="0" dirty="0"/>
              <a:t>Slaytta, Belçika mahkemesinin teknoloji şirketi Yahoo'nun yerel sunma emrine tabi olduğuna karar vermesiyle ilgili bir haber makalesinin ekran görüntüsü gösterilmektedir. Bu yetki, Skype'tan temel abone bilgilerini sunmasını talep etmek için kullanılmıştı. Skype, talebin karşılıklı adli yardım kanalları üzerinden yapılması gerektiğini öne sürerek sunma emrine uymayı reddetmişti. </a:t>
            </a:r>
            <a:r>
              <a:rPr lang="tr-TR" b="0" i="0" u="none" baseline="0" dirty="0" smtClean="0"/>
              <a:t>Eğitici</a:t>
            </a:r>
            <a:r>
              <a:rPr lang="tr" b="0" i="0" u="none" baseline="0" dirty="0" smtClean="0"/>
              <a:t>, </a:t>
            </a:r>
            <a:r>
              <a:rPr lang="tr" b="0" i="0" u="none" baseline="0" dirty="0"/>
              <a:t>Belçika'daki bu emsal olayı, Budapeşte Sözleşmesi Madde 18.1.b Madde uyarınca abone bilgilerinin nasıl talep edilebileceğinin bir örneği olarak kullanabilir.  </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30</a:t>
            </a:fld>
            <a:endParaRPr lang="tr"/>
          </a:p>
        </p:txBody>
      </p:sp>
    </p:spTree>
    <p:extLst>
      <p:ext uri="{BB962C8B-B14F-4D97-AF65-F5344CB8AC3E}">
        <p14:creationId xmlns:p14="http://schemas.microsoft.com/office/powerpoint/2010/main" val="32660755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18'in metni, bir unsuru ("</a:t>
            </a:r>
            <a:r>
              <a:rPr lang="tr" sz="1200" b="0" i="0" u="none" baseline="0">
                <a:solidFill>
                  <a:srgbClr val="FF0000"/>
                </a:solidFill>
                <a:latin typeface="+mj-lt"/>
              </a:rPr>
              <a:t>topraklarındaki bir kişinin</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endParaRPr lang="tr" baseline="0" dirty="0"/>
          </a:p>
          <a:p>
            <a:endParaRPr lang="tr" baseline="0"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Madde 18.1.a, Tarafın topraklarındaki kişiler için geçerlidir. Bir sunma emrine konu olan bilgisayar verilerinin Tarafın toprakları içinde bulunmasını gerektirmemekle birlikte, emrin verildiği kişinin fiziksel olarak Tarafın topraklarında bulunması gerekir. Kişi teriminin kapsamı geniştir ve hem gerçek kişileri hem de servis sağlayıcıları da dahil olmak üzere tüzel kişileri kapsar.</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31</a:t>
            </a:fld>
            <a:endParaRPr lang="tr"/>
          </a:p>
        </p:txBody>
      </p:sp>
    </p:spTree>
    <p:extLst>
      <p:ext uri="{BB962C8B-B14F-4D97-AF65-F5344CB8AC3E}">
        <p14:creationId xmlns:p14="http://schemas.microsoft.com/office/powerpoint/2010/main" val="164516489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18'in metni, bir unsuru ("</a:t>
            </a:r>
            <a:r>
              <a:rPr lang="tr" sz="1200" b="0" i="0" u="none" baseline="0">
                <a:solidFill>
                  <a:srgbClr val="FF0000"/>
                </a:solidFill>
                <a:latin typeface="+mj-lt"/>
              </a:rPr>
              <a:t>belirtilen bilgisayar verilerini</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endParaRPr lang="tr" baseline="0" dirty="0"/>
          </a:p>
          <a:p>
            <a:endParaRPr lang="tr" baseline="0" dirty="0"/>
          </a:p>
          <a:p>
            <a:pPr marL="0" marR="0" indent="0" algn="l" defTabSz="457200" rtl="0" eaLnBrk="0" fontAlgn="base" latinLnBrk="0" hangingPunct="0">
              <a:lnSpc>
                <a:spcPct val="100000"/>
              </a:lnSpc>
              <a:spcBef>
                <a:spcPct val="30000"/>
              </a:spcBef>
              <a:spcAft>
                <a:spcPct val="0"/>
              </a:spcAft>
              <a:buClrTx/>
              <a:buSzTx/>
              <a:buFontTx/>
              <a:buNone/>
              <a:tabLst/>
              <a:defRPr/>
            </a:pPr>
            <a:r>
              <a:rPr lang="tr" b="0" i="0" u="none" baseline="0"/>
              <a:t>Depolanan bilgisayar verilerinin sunulmasını emreden yetkili makamın bunu yalnızca belirtilen veriler için yapmasına izin verilmesi ve genel olarak seçici olmadan büyük miktarlarda veri talep etmemesi gerekir. Bu yüzden, bir kişiye, bilgisayar sisteminde depolanan tüm verileri sunması için bir emir verilmesine Madde 18 kapsamında izin verilmez.</a:t>
            </a:r>
            <a:endParaRPr lang="tr" dirty="0"/>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32</a:t>
            </a:fld>
            <a:endParaRPr lang="tr"/>
          </a:p>
        </p:txBody>
      </p:sp>
    </p:spTree>
    <p:extLst>
      <p:ext uri="{BB962C8B-B14F-4D97-AF65-F5344CB8AC3E}">
        <p14:creationId xmlns:p14="http://schemas.microsoft.com/office/powerpoint/2010/main" val="339613781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18'in metni, bir unsuru ("</a:t>
            </a:r>
            <a:r>
              <a:rPr lang="tr" sz="1200" b="0" i="0" u="none" baseline="0">
                <a:solidFill>
                  <a:srgbClr val="FF0000"/>
                </a:solidFill>
                <a:latin typeface="+mj-lt"/>
              </a:rPr>
              <a:t>elinde veya kontrolünde</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endParaRPr lang="tr" baseline="0" dirty="0"/>
          </a:p>
          <a:p>
            <a:endParaRPr lang="tr" baseline="0" dirty="0"/>
          </a:p>
          <a:p>
            <a:pPr marL="0" marR="0" indent="0" algn="l" defTabSz="457200" rtl="0" eaLnBrk="0" fontAlgn="base" latinLnBrk="0" hangingPunct="0">
              <a:lnSpc>
                <a:spcPct val="100000"/>
              </a:lnSpc>
              <a:spcBef>
                <a:spcPct val="30000"/>
              </a:spcBef>
              <a:spcAft>
                <a:spcPct val="0"/>
              </a:spcAft>
              <a:buClrTx/>
              <a:buSzTx/>
              <a:buFontTx/>
              <a:buNone/>
              <a:tabLst/>
              <a:defRPr/>
            </a:pPr>
            <a:r>
              <a:rPr lang="tr" b="0" i="0" u="none" baseline="0"/>
              <a:t>Yalnızca belirtilen depolanmış bilgisayar verilerinin bir kişinin elinde veya kontrolünde olduğu durumlarda yetkili makam, bu kişiye bu bilgisayar verilerini sunmasını emredebilir. Bu slaytta, elinde bulundurma (yani fiziksel olarak bulundurma) ve kontrol (yani fiziksel olarak elinde bulunmasa bile veriler üzerinde kontrol sahibi olma) arasında ayrım yapılmaktadır. </a:t>
            </a:r>
            <a:endParaRPr lang="tr" dirty="0"/>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33</a:t>
            </a:fld>
            <a:endParaRPr lang="tr"/>
          </a:p>
        </p:txBody>
      </p:sp>
    </p:spTree>
    <p:extLst>
      <p:ext uri="{BB962C8B-B14F-4D97-AF65-F5344CB8AC3E}">
        <p14:creationId xmlns:p14="http://schemas.microsoft.com/office/powerpoint/2010/main" val="132328148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18'in metni, bir unsuru ("</a:t>
            </a:r>
            <a:r>
              <a:rPr lang="tr" sz="1200" b="0" i="0" u="none" baseline="0">
                <a:solidFill>
                  <a:srgbClr val="FF0000"/>
                </a:solidFill>
                <a:latin typeface="+mj-lt"/>
              </a:rPr>
              <a:t>bir bilgisayar sisteminde veya bilgisayar verisi depolama ortamında depolanan</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endParaRPr lang="tr" baseline="0" dirty="0"/>
          </a:p>
          <a:p>
            <a:endParaRPr lang="tr" baseline="0"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Sunma emirleri, yalnızca bir bilgisayar sisteminde veya bilgisayar verisi depolama ortamında depolanan mevcut verilere ilişkin olarak verilebilir. Bir kişinin verileri saklaması veya gelecekte meydana gelecek verileri sunması yönünde bir emir vermek için kullanılamazlar.</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34</a:t>
            </a:fld>
            <a:endParaRPr lang="tr"/>
          </a:p>
        </p:txBody>
      </p:sp>
    </p:spTree>
    <p:extLst>
      <p:ext uri="{BB962C8B-B14F-4D97-AF65-F5344CB8AC3E}">
        <p14:creationId xmlns:p14="http://schemas.microsoft.com/office/powerpoint/2010/main" val="263017069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dirty="0"/>
              <a:t>Bu slaytta sol tarafta, Budapeşte Sözleşmesi Madde 18'in metni, bir unsuru ("</a:t>
            </a:r>
            <a:r>
              <a:rPr lang="tr" sz="1200" b="0" i="0" u="none" baseline="0" dirty="0">
                <a:solidFill>
                  <a:srgbClr val="FF0000"/>
                </a:solidFill>
                <a:latin typeface="+mj-lt"/>
              </a:rPr>
              <a:t>Tarafın topraklarında hizmet sunan</a:t>
            </a:r>
            <a:r>
              <a:rPr lang="tr" b="0" i="0" u="none" baseline="0" dirty="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dirty="0"/>
              <a:t>Slaytta sağ tarafta, vurgulanan unsurun bir açıklaması verilmiştir. </a:t>
            </a:r>
            <a:endParaRPr lang="tr" baseline="0" dirty="0"/>
          </a:p>
          <a:p>
            <a:endParaRPr lang="tr" baseline="0" dirty="0"/>
          </a:p>
          <a:p>
            <a:pPr marL="0" marR="0" indent="0" algn="l" defTabSz="457200" rtl="0" eaLnBrk="0" fontAlgn="base" latinLnBrk="0" hangingPunct="0">
              <a:lnSpc>
                <a:spcPct val="100000"/>
              </a:lnSpc>
              <a:spcBef>
                <a:spcPct val="30000"/>
              </a:spcBef>
              <a:spcAft>
                <a:spcPct val="0"/>
              </a:spcAft>
              <a:buClrTx/>
              <a:buSzTx/>
              <a:buFontTx/>
              <a:buNone/>
              <a:tabLst/>
              <a:defRPr/>
            </a:pPr>
            <a:r>
              <a:rPr lang="tr" b="0" i="0" u="none" baseline="0" dirty="0"/>
              <a:t>Madde 18.1.b'nin kapsamı, yalnızca servis sağlayıcıları için geçerli olması bakımından Madde 18.1.a'ya kıyasla daha sınırlıdır ve bu nedenle servis sağlayıcısı tanımına girmeyen hiçbir gerçek veya tüzel kişi için geçerli değildir.</a:t>
            </a:r>
          </a:p>
          <a:p>
            <a:pPr marL="0" marR="0" indent="0" algn="l" defTabSz="457200" rtl="0" eaLnBrk="0" fontAlgn="base" latinLnBrk="0" hangingPunct="0">
              <a:lnSpc>
                <a:spcPct val="100000"/>
              </a:lnSpc>
              <a:spcBef>
                <a:spcPct val="30000"/>
              </a:spcBef>
              <a:spcAft>
                <a:spcPct val="0"/>
              </a:spcAft>
              <a:buClrTx/>
              <a:buSzTx/>
              <a:buFontTx/>
              <a:buNone/>
              <a:tabLst/>
              <a:defRPr/>
            </a:pPr>
            <a:endParaRPr lang="tr" sz="1200" kern="1200" baseline="0" dirty="0">
              <a:solidFill>
                <a:schemeClr val="tx1"/>
              </a:solidFill>
              <a:effectLst/>
              <a:latin typeface="+mn-lt"/>
              <a:ea typeface="+mn-ea"/>
              <a:cs typeface="+mn-cs"/>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tr" sz="1200" b="0" i="0" u="none" kern="1200" baseline="0" dirty="0">
                <a:solidFill>
                  <a:schemeClr val="tx1"/>
                </a:solidFill>
                <a:effectLst/>
                <a:latin typeface="+mn-lt"/>
                <a:ea typeface="+mn-ea"/>
                <a:cs typeface="+mn-cs"/>
              </a:rPr>
              <a:t>Ancak, servis sağlayıcısının fiziksel konumu açısından sınırlı değildir ve servis sağlayıcısı Tarafın topraklarında hizmet sunduğu sürece geçerlidir.</a:t>
            </a:r>
            <a:endParaRPr lang="tr" sz="1200" kern="1200" dirty="0">
              <a:solidFill>
                <a:schemeClr val="tx1"/>
              </a:solidFill>
              <a:effectLst/>
              <a:latin typeface="+mn-lt"/>
              <a:ea typeface="+mn-ea"/>
              <a:cs typeface="+mn-cs"/>
            </a:endParaRPr>
          </a:p>
          <a:p>
            <a:endParaRPr lang="tr" dirty="0"/>
          </a:p>
          <a:p>
            <a:pPr algn="l" rtl="0"/>
            <a:r>
              <a:rPr lang="tr" b="0" i="0" u="none" baseline="0" dirty="0"/>
              <a:t>Slaytta, bir servis sağlayıcısının belirli bir ülkede/bölgede hizmet sunup sunmadığını değerlendirirken dikkate alınması gereken bazı belirleyici faktörleri listelenmiştir.</a:t>
            </a:r>
          </a:p>
          <a:p>
            <a:endParaRPr lang="tr" baseline="0" dirty="0"/>
          </a:p>
          <a:p>
            <a:pPr algn="l" rtl="0"/>
            <a:r>
              <a:rPr lang="tr-TR" b="0" i="0" u="none" baseline="0" dirty="0" smtClean="0"/>
              <a:t>Eğitici</a:t>
            </a:r>
            <a:r>
              <a:rPr lang="tr" b="0" i="0" u="none" baseline="0" dirty="0" smtClean="0"/>
              <a:t> </a:t>
            </a:r>
            <a:r>
              <a:rPr lang="tr" b="0" i="0" u="none" baseline="0" dirty="0"/>
              <a:t>daha sonra Madde 18 ile ilgili Rehberlik Notuna başvurabilir (bkz. bir sonraki slayt).</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35</a:t>
            </a:fld>
            <a:endParaRPr lang="tr"/>
          </a:p>
        </p:txBody>
      </p:sp>
    </p:spTree>
    <p:extLst>
      <p:ext uri="{BB962C8B-B14F-4D97-AF65-F5344CB8AC3E}">
        <p14:creationId xmlns:p14="http://schemas.microsoft.com/office/powerpoint/2010/main" val="79759856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belirli bir ülkede hukuki varlığı olmayan servis sağlayıcılarından abone bilgilerinin sunmalarını talep etmek için Madde 18.1.b kapsamında öngörülen yetkinin nasıl kullanılabileceğini açıklayan Madde 18'e ilişkin Rehberlik Notunun bir ekran görüntüsü yer almaktadır. </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36</a:t>
            </a:fld>
            <a:endParaRPr lang="tr"/>
          </a:p>
        </p:txBody>
      </p:sp>
    </p:spTree>
    <p:extLst>
      <p:ext uri="{BB962C8B-B14F-4D97-AF65-F5344CB8AC3E}">
        <p14:creationId xmlns:p14="http://schemas.microsoft.com/office/powerpoint/2010/main" val="275957981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18'in metni, bir unsuru ("</a:t>
            </a:r>
            <a:r>
              <a:rPr lang="tr" sz="1200" b="0" i="0" u="none" baseline="0">
                <a:solidFill>
                  <a:srgbClr val="FF0000"/>
                </a:solidFill>
                <a:latin typeface="+mj-lt"/>
              </a:rPr>
              <a:t>abone bilgilerini sunması</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endParaRPr lang="tr" baseline="0" dirty="0"/>
          </a:p>
          <a:p>
            <a:endParaRPr lang="tr" baseline="0"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Budapeşte Sözleşmesi Madde 18 kapsamında abone bilgilerinin tanımına dair bir açıklama verilmiştir. Abone bilgilerinin mutlaka bilgisayar verisi biçiminde olmasının gerekmediği ve dolayısıyla servis sağlayıcılarının abonelerine ilişkin olarak elinde bulundurdukları fiziksel kayıtları da içerdiği belirtilmelidir. </a:t>
            </a:r>
            <a:endParaRPr lang="tr" dirty="0"/>
          </a:p>
          <a:p>
            <a:endParaRPr lang="tr" baseline="0"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37</a:t>
            </a:fld>
            <a:endParaRPr lang="tr"/>
          </a:p>
        </p:txBody>
      </p:sp>
    </p:spTree>
    <p:extLst>
      <p:ext uri="{BB962C8B-B14F-4D97-AF65-F5344CB8AC3E}">
        <p14:creationId xmlns:p14="http://schemas.microsoft.com/office/powerpoint/2010/main" val="1837038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18'in metni, bir unsuru ("</a:t>
            </a:r>
            <a:r>
              <a:rPr lang="tr" sz="1200" b="0" i="0" u="none" baseline="0">
                <a:solidFill>
                  <a:srgbClr val="FF0000"/>
                </a:solidFill>
                <a:latin typeface="+mj-lt"/>
              </a:rPr>
              <a:t>sunulan hizmetlerle ilgili olan</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endParaRPr lang="tr" baseline="0" dirty="0"/>
          </a:p>
          <a:p>
            <a:endParaRPr lang="tr" baseline="0"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Bu, bir sunma emrine konu olabilecek abone bilgilerinin kapsamını, bölgedeki bir servis sağlayıcısı tarafından sunulan hizmetler ile ilgili olan abone bilgileriyle sınırlar.</a:t>
            </a:r>
            <a:endParaRPr lang="tr" dirty="0"/>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38</a:t>
            </a:fld>
            <a:endParaRPr lang="tr"/>
          </a:p>
        </p:txBody>
      </p:sp>
    </p:spTree>
    <p:extLst>
      <p:ext uri="{BB962C8B-B14F-4D97-AF65-F5344CB8AC3E}">
        <p14:creationId xmlns:p14="http://schemas.microsoft.com/office/powerpoint/2010/main" val="189195548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18'in metni, bir unsuru ("</a:t>
            </a:r>
            <a:r>
              <a:rPr lang="tr" sz="1200" b="0" i="0" u="none" baseline="0">
                <a:solidFill>
                  <a:srgbClr val="FF0000"/>
                </a:solidFill>
                <a:latin typeface="+mj-lt"/>
              </a:rPr>
              <a:t>elinde veya kontrolünde bulunan</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endParaRPr lang="tr" baseline="0" dirty="0"/>
          </a:p>
          <a:p>
            <a:endParaRPr lang="tr" dirty="0"/>
          </a:p>
          <a:p>
            <a:pPr marL="0" marR="0" indent="0" algn="l" defTabSz="457200" rtl="0" eaLnBrk="0" fontAlgn="base" latinLnBrk="0" hangingPunct="0">
              <a:lnSpc>
                <a:spcPct val="100000"/>
              </a:lnSpc>
              <a:spcBef>
                <a:spcPct val="30000"/>
              </a:spcBef>
              <a:spcAft>
                <a:spcPct val="0"/>
              </a:spcAft>
              <a:buClrTx/>
              <a:buSzTx/>
              <a:buFontTx/>
              <a:buNone/>
              <a:tabLst/>
              <a:defRPr/>
            </a:pPr>
            <a:r>
              <a:rPr lang="tr" b="0" i="0" u="none" baseline="0"/>
              <a:t>Yalnızca abone bilgilerinin servis sağlayıcısının elinde veya kontrolünde olduğu durumlarda yetkili makam, bu servis sağlayıcısına bu abone bilgilerini sunmasını emredebilir. Bu slaytta, elinde bulundurma (yani fiziksel olarak bulundurma) ve kontrol (yani fiziksel olarak elinde bulunmasa bile bilgiler üzerinde kontrol sahibi olma) arasında ayrım yapılmaktadır. </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39</a:t>
            </a:fld>
            <a:endParaRPr lang="tr"/>
          </a:p>
        </p:txBody>
      </p:sp>
    </p:spTree>
    <p:extLst>
      <p:ext uri="{BB962C8B-B14F-4D97-AF65-F5344CB8AC3E}">
        <p14:creationId xmlns:p14="http://schemas.microsoft.com/office/powerpoint/2010/main" val="33642363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sz="1200" b="0" i="0" u="none" baseline="0"/>
              <a:t>Bu slaytta bu oturumun hedefleri belirtilmektedir. Katılımcıların slaytlardan neler öğrenmeyi beklemeleri gerektiği vurgulanmaktadır. Hedeflerin yerine getirilip getirilmediğini değerlendirmek için oturumun sonunda bu slayta tekrar dönüleceği konusunda katılımcılara bilgi verilebilir. </a:t>
            </a:r>
          </a:p>
          <a:p>
            <a:endParaRPr lang="tr" sz="1200" dirty="0" smtClean="0"/>
          </a:p>
          <a:p>
            <a:endParaRPr lang="tr" dirty="0"/>
          </a:p>
        </p:txBody>
      </p:sp>
      <p:sp>
        <p:nvSpPr>
          <p:cNvPr id="4" name="Slide Number Placeholder 3"/>
          <p:cNvSpPr>
            <a:spLocks noGrp="1"/>
          </p:cNvSpPr>
          <p:nvPr>
            <p:ph type="sldNum" sz="quarter" idx="10"/>
          </p:nvPr>
        </p:nvSpPr>
        <p:spPr/>
        <p:txBody>
          <a:bodyPr/>
          <a:lstStyle/>
          <a:p>
            <a:pPr algn="l" rtl="0"/>
            <a:fld id="{09ADFBB1-7B02-4717-AEA4-A0D2A92F6065}" type="slidenum">
              <a:rPr/>
              <a:pPr/>
              <a:t>4</a:t>
            </a:fld>
            <a:endParaRPr lang="tr"/>
          </a:p>
        </p:txBody>
      </p:sp>
    </p:spTree>
    <p:extLst>
      <p:ext uri="{BB962C8B-B14F-4D97-AF65-F5344CB8AC3E}">
        <p14:creationId xmlns:p14="http://schemas.microsoft.com/office/powerpoint/2010/main" val="330504651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id="{B15714A6-B05B-47A5-B92B-D727BD3A45D0}"/>
              </a:ext>
            </a:extLst>
          </p:cNvPr>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sz="3600" b="0" i="0" u="none" baseline="0" dirty="0"/>
              <a:t>Bu slaytta bu oturumun hedefleri tekrarlanmaktadır. </a:t>
            </a:r>
            <a:r>
              <a:rPr lang="tr-TR" sz="3600" b="0" i="0" u="none" baseline="0" dirty="0" smtClean="0"/>
              <a:t>Eğitici</a:t>
            </a:r>
            <a:r>
              <a:rPr lang="tr" sz="3600" b="0" i="0" u="none" baseline="0" dirty="0" smtClean="0"/>
              <a:t>, </a:t>
            </a:r>
            <a:r>
              <a:rPr lang="tr" sz="3600" b="0" i="0" u="none" baseline="0" dirty="0"/>
              <a:t>bu unsurların bu modülde işlendiğinden emin olmak için bu hedeflerin üzerinden geçebilir. </a:t>
            </a:r>
          </a:p>
        </p:txBody>
      </p:sp>
    </p:spTree>
    <p:extLst>
      <p:ext uri="{BB962C8B-B14F-4D97-AF65-F5344CB8AC3E}">
        <p14:creationId xmlns:p14="http://schemas.microsoft.com/office/powerpoint/2010/main" val="6700888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tr" b="0" i="0" u="none" baseline="0"/>
              <a:t>Bu ilk slayt grubunda Budapeşte Sözleşmesi Bölüm 2 Kısım 2'deki usule ilişkin yetkilerin kapsamı, Budapeşte Sözleşmesi Madde 14'te belirtildiği şekilde incelenecektir.</a:t>
            </a:r>
          </a:p>
          <a:p>
            <a:endParaRPr lang="tr" dirty="0"/>
          </a:p>
        </p:txBody>
      </p:sp>
      <p:sp>
        <p:nvSpPr>
          <p:cNvPr id="4" name="Slide Number Placeholder 3"/>
          <p:cNvSpPr>
            <a:spLocks noGrp="1"/>
          </p:cNvSpPr>
          <p:nvPr>
            <p:ph type="sldNum" sz="quarter" idx="10"/>
          </p:nvPr>
        </p:nvSpPr>
        <p:spPr/>
        <p:txBody>
          <a:bodyPr/>
          <a:lstStyle/>
          <a:p>
            <a:pPr algn="l" rtl="0"/>
            <a:fld id="{09ADFBB1-7B02-4717-AEA4-A0D2A92F6065}" type="slidenum">
              <a:rPr/>
              <a:pPr/>
              <a:t>5</a:t>
            </a:fld>
            <a:endParaRPr lang="tr"/>
          </a:p>
        </p:txBody>
      </p:sp>
    </p:spTree>
    <p:extLst>
      <p:ext uri="{BB962C8B-B14F-4D97-AF65-F5344CB8AC3E}">
        <p14:creationId xmlns:p14="http://schemas.microsoft.com/office/powerpoint/2010/main" val="15776100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14'ün metni, bir unsuru ("</a:t>
            </a:r>
            <a:r>
              <a:rPr lang="tr" sz="1200" b="0" i="0" u="none" kern="1200" baseline="0">
                <a:solidFill>
                  <a:srgbClr val="FF0000"/>
                </a:solidFill>
                <a:latin typeface="+mn-lt"/>
                <a:ea typeface="+mn-ea"/>
                <a:cs typeface="+mn-cs"/>
              </a:rPr>
              <a:t>belirli suç soruşturmaları veya kovuşturmalar.. yetki ve usulleri tespit etmek</a:t>
            </a:r>
            <a:r>
              <a:rPr lang="tr" b="0" i="0" u="none" baseline="0"/>
              <a:t>") vurgulanmış olarak gösterilmektedir.</a:t>
            </a:r>
          </a:p>
          <a:p>
            <a:endParaRPr lang="tr" dirty="0" smtClean="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altLang="sr-Latn-RS" dirty="0" smtClean="0">
              <a:ea typeface="ＭＳ Ｐゴシック" panose="020B0600070205080204" pitchFamily="34" charset="-128"/>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ea typeface="ＭＳ Ｐゴシック" panose="020B0600070205080204" pitchFamily="34" charset="-128"/>
              </a:rPr>
              <a:t>Bu unsurun amacı, Budapeşte Sözleşmesi Bölüm 2 Kısım 2'de belirtilen usule ilişkin yetkilerin yalnızca belirli suç soruşturmaları veya kovuşturmalara ilişkin olarak kullanılabileceğini açıklığa kavuşturmaktır. Budapeşte Sözleşmesinin hükümlerinde genel istihbarat toplama gibi diğer amaçlara ilişkin yasal önlemlerin alınması öngörülmemektedir. </a:t>
            </a:r>
          </a:p>
          <a:p>
            <a:endParaRPr lang="tr" altLang="sr-Latn-RS" dirty="0">
              <a:ea typeface="ＭＳ Ｐゴシック" panose="020B0600070205080204" pitchFamily="34" charset="-128"/>
            </a:endParaRPr>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6</a:t>
            </a:fld>
            <a:endParaRPr lang="tr"/>
          </a:p>
        </p:txBody>
      </p:sp>
    </p:spTree>
    <p:extLst>
      <p:ext uri="{BB962C8B-B14F-4D97-AF65-F5344CB8AC3E}">
        <p14:creationId xmlns:p14="http://schemas.microsoft.com/office/powerpoint/2010/main" val="36292991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dirty="0"/>
              <a:t>Bu slaytta sol tarafta, Budapeşte Sözleşmesi Madde 14'ün metni, bir unsuru ("</a:t>
            </a:r>
            <a:r>
              <a:rPr lang="tr" sz="1200" b="0" i="0" u="none" kern="1200" baseline="0" dirty="0">
                <a:solidFill>
                  <a:srgbClr val="FF0000"/>
                </a:solidFill>
                <a:latin typeface="+mn-lt"/>
                <a:ea typeface="+mn-ea"/>
                <a:cs typeface="+mn-cs"/>
              </a:rPr>
              <a:t>Sözleşmede...uyarınca belirlenen suçlar... bilgisayar sistemi... diğer suçlar... suça... elektronik delillerin</a:t>
            </a:r>
            <a:r>
              <a:rPr lang="tr" b="0" i="0" u="none" baseline="0" dirty="0"/>
              <a:t>") vurgulanmış olarak gösterilmektedir.</a:t>
            </a:r>
          </a:p>
          <a:p>
            <a:endParaRPr lang="tr" dirty="0" smtClean="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dirty="0"/>
              <a:t>Slaytta sağ tarafta, vurgulanan unsurun bir açıklaması verilmiştir.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altLang="sr-Latn-RS" dirty="0" smtClean="0">
              <a:ea typeface="ＭＳ Ｐゴシック" panose="020B0600070205080204" pitchFamily="34" charset="-128"/>
            </a:endParaRPr>
          </a:p>
          <a:p>
            <a:pPr algn="l" rtl="0" eaLnBrk="1" hangingPunct="1">
              <a:spcBef>
                <a:spcPct val="0"/>
              </a:spcBef>
            </a:pPr>
            <a:r>
              <a:rPr lang="tr" b="0" i="0" u="none" baseline="0" dirty="0">
                <a:ea typeface="ＭＳ Ｐゴシック" panose="020B0600070205080204" pitchFamily="34" charset="-128"/>
              </a:rPr>
              <a:t>Bu hükümde Budapeşte Sözleşmesini bu kadar değerli bir belge kılan temel unsurlardan biri belirtilmektedir. </a:t>
            </a:r>
            <a:r>
              <a:rPr lang="tr" b="0" i="0" u="none" baseline="0" dirty="0"/>
              <a:t>Madde 14'e göre, soruşturulan suçun Budapeşte Sözleşmesinde belirtilen suçlardan biri olduğu durumlarda Budapeşte Sözleşmesi açıkça uygulanabilir olacaktır. Ancak, bu madde son derece geniş kapsamlı ve değerli iki uzantı da içerir: </a:t>
            </a:r>
          </a:p>
          <a:p>
            <a:pPr marL="171450" indent="-171450" algn="l" rtl="0" eaLnBrk="1" hangingPunct="1">
              <a:spcBef>
                <a:spcPct val="0"/>
              </a:spcBef>
              <a:buFontTx/>
              <a:buChar char="-"/>
            </a:pPr>
            <a:r>
              <a:rPr lang="tr" b="0" i="0" u="none" baseline="0" dirty="0"/>
              <a:t>Birincisi, bir bilgisayar sistemi aracılığıyla bir suçun işlenmesi halinde suça ilişkin soruşturmada usul kuralları kullanılabilir; </a:t>
            </a:r>
          </a:p>
          <a:p>
            <a:pPr marL="171450" indent="-171450" algn="l" rtl="0" eaLnBrk="1" hangingPunct="1">
              <a:spcBef>
                <a:spcPct val="0"/>
              </a:spcBef>
              <a:buFontTx/>
              <a:buChar char="-"/>
            </a:pPr>
            <a:r>
              <a:rPr lang="tr" b="0" i="0" u="none" baseline="0" dirty="0"/>
              <a:t>İkincisi, eğer olaya ilişkin deliller herhangi bir tür dijital kayıtta saklanıyorsa, kurallar, soruşturmada delillerin toplanması için de uygulanabilir. Bu, her suçun potansiyel olarak Budapeşte Sözleşmesinin usul kurallarının kapsamına girdiği anlamına gelir.</a:t>
            </a:r>
          </a:p>
          <a:p>
            <a:pPr marL="171450" indent="-171450" algn="l" rtl="0" eaLnBrk="1" hangingPunct="1">
              <a:spcBef>
                <a:spcPct val="0"/>
              </a:spcBef>
              <a:buFontTx/>
              <a:buChar char="-"/>
            </a:pPr>
            <a:endParaRPr lang="tr" dirty="0" smtClean="0"/>
          </a:p>
          <a:p>
            <a:pPr marL="0" indent="0" algn="l" rtl="0" eaLnBrk="1" hangingPunct="1">
              <a:spcBef>
                <a:spcPct val="0"/>
              </a:spcBef>
              <a:buFontTx/>
              <a:buNone/>
            </a:pPr>
            <a:r>
              <a:rPr lang="tr-TR" b="0" i="0" u="none" baseline="0" dirty="0" smtClean="0"/>
              <a:t>Eğitici</a:t>
            </a:r>
            <a:r>
              <a:rPr lang="tr" b="0" i="0" u="none" baseline="0" dirty="0" smtClean="0"/>
              <a:t>, </a:t>
            </a:r>
            <a:r>
              <a:rPr lang="tr" b="0" i="0" u="none" baseline="0" dirty="0"/>
              <a:t>dolayısıyla Budapeşte Sözleşmesinin yalnızca bir siber suç sözleşmesi olmadığını, aynı zamanda bir siber suç ve ELEKTRONİK DELİL sözleşmesi olduğunu vurgulamalıdır. </a:t>
            </a:r>
          </a:p>
          <a:p>
            <a:pPr algn="l" rtl="0" eaLnBrk="1" hangingPunct="1">
              <a:spcBef>
                <a:spcPct val="0"/>
              </a:spcBef>
            </a:pPr>
            <a:endParaRPr lang="tr" dirty="0" smtClean="0"/>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altLang="sr-Latn-RS" dirty="0" smtClean="0">
              <a:ea typeface="ＭＳ Ｐゴシック" panose="020B0600070205080204" pitchFamily="34" charset="-128"/>
            </a:endParaRPr>
          </a:p>
          <a:p>
            <a:endParaRPr lang="tr" dirty="0" smtClean="0"/>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7</a:t>
            </a:fld>
            <a:endParaRPr lang="tr"/>
          </a:p>
        </p:txBody>
      </p:sp>
    </p:spTree>
    <p:extLst>
      <p:ext uri="{BB962C8B-B14F-4D97-AF65-F5344CB8AC3E}">
        <p14:creationId xmlns:p14="http://schemas.microsoft.com/office/powerpoint/2010/main" val="5024760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Bu slayt grubunda, Budapeşte Sözleşmesi Madde 15 kapsamında belirtildiği şekilde usule ilişkin yetkilerin kullanılmasıyla ilgili olarak öngörülen koşullar ve koruma önlemleri incelenecektir.</a:t>
            </a:r>
          </a:p>
          <a:p>
            <a:endParaRPr lang="tr" dirty="0" smtClean="0"/>
          </a:p>
          <a:p>
            <a:endParaRPr lang="tr" dirty="0"/>
          </a:p>
        </p:txBody>
      </p:sp>
      <p:sp>
        <p:nvSpPr>
          <p:cNvPr id="4" name="Slide Number Placeholder 3"/>
          <p:cNvSpPr>
            <a:spLocks noGrp="1"/>
          </p:cNvSpPr>
          <p:nvPr>
            <p:ph type="sldNum" sz="quarter" idx="10"/>
          </p:nvPr>
        </p:nvSpPr>
        <p:spPr/>
        <p:txBody>
          <a:bodyPr/>
          <a:lstStyle/>
          <a:p>
            <a:pPr algn="l" rtl="0"/>
            <a:fld id="{09ADFBB1-7B02-4717-AEA4-A0D2A92F6065}" type="slidenum">
              <a:rPr/>
              <a:pPr/>
              <a:t>8</a:t>
            </a:fld>
            <a:endParaRPr lang="tr"/>
          </a:p>
        </p:txBody>
      </p:sp>
    </p:spTree>
    <p:extLst>
      <p:ext uri="{BB962C8B-B14F-4D97-AF65-F5344CB8AC3E}">
        <p14:creationId xmlns:p14="http://schemas.microsoft.com/office/powerpoint/2010/main" val="17946933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dirty="0"/>
              <a:t>Bu slaytta sol tarafta, Budapeşte Sözleşmesi Madde 15'in metni, bir unsuru ("</a:t>
            </a:r>
            <a:r>
              <a:rPr lang="tr" sz="1200" b="0" i="0" u="none" kern="1200" baseline="0" dirty="0">
                <a:solidFill>
                  <a:srgbClr val="FF0000"/>
                </a:solidFill>
                <a:latin typeface="+mn-lt"/>
                <a:ea typeface="+mn-ea"/>
                <a:cs typeface="+mn-cs"/>
              </a:rPr>
              <a:t>yürürlükteki diğer uluslararası insan hakları belgeleri... insan hakları ve özgürlüklerin yeterli şekilde korunmasının... iç hukuku kapsamında öngörülen koşullara ve koruma önlemlerine</a:t>
            </a:r>
            <a:r>
              <a:rPr lang="tr" b="0" i="0" u="none" baseline="0" dirty="0"/>
              <a:t>") vurgulanmış olarak gösterilmektedir.</a:t>
            </a:r>
          </a:p>
          <a:p>
            <a:endParaRPr lang="tr" dirty="0" smtClean="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dirty="0"/>
              <a:t>Slaytta sağ tarafta, vurgulanan unsurun bir açıklaması verilmiştir.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altLang="sr-Latn-RS" dirty="0" smtClean="0">
              <a:ea typeface="ＭＳ Ｐゴシック" panose="020B0600070205080204" pitchFamily="34" charset="-128"/>
            </a:endParaRPr>
          </a:p>
          <a:p>
            <a:pPr algn="just" rtl="0" eaLnBrk="1" hangingPunct="1">
              <a:spcBef>
                <a:spcPct val="0"/>
              </a:spcBef>
            </a:pPr>
            <a:r>
              <a:rPr lang="tr" b="0" i="0" u="none" baseline="0" dirty="0"/>
              <a:t>İnsan haklarının korunması, tüm kesin koşullar dikkate alınarak sağlanması gereken yinelemeli bir süreçtir. Bu nedenle, bir usul kuralının her aşamasında uygun koruma önlemlerinin belirlenmesi gerekir: </a:t>
            </a:r>
            <a:r>
              <a:rPr lang="tr" b="0" i="1" u="none" baseline="0" dirty="0"/>
              <a:t>Oluşturulması (yani iç hukuka dahil edilmesi), </a:t>
            </a:r>
            <a:r>
              <a:rPr lang="tr" b="0" i="1" u="none" baseline="0" dirty="0">
                <a:solidFill>
                  <a:srgbClr val="FF0000"/>
                </a:solidFill>
              </a:rPr>
              <a:t>uygulamaya koyulması (yani, yetki veya usulün kullanılmasına olanak tanımak için iç düzenleme) ve daha sonra uygulanması (yani belirli bir durumda somut olarak uygulanması)</a:t>
            </a:r>
            <a:r>
              <a:rPr lang="tr" b="0" i="1" u="none" baseline="0" dirty="0"/>
              <a:t>.</a:t>
            </a:r>
            <a:r>
              <a:rPr lang="tr" b="0" i="0" u="none" baseline="0" dirty="0"/>
              <a:t> Ayrıca beklenti, uygun durumlarda kasıtlı olarak İnsan Haklarının korunmasını mümkün kılan önemli bir eylemin gerçekleştirilmesidir. Bu, temelde şu anlama gelir: Eğer bir koruma önlemi, belirli bir usulün tanımlandığı esnada bu usule dahil edilecek şekilde tasarlanmışsa, bu koruma önlemi, bu usulün uygulanmasıyla tamamen uyumlu olacaktır ve bu, hem koruma önlemini uygulama çalışmalarından tasarruf edilmesine hem de temel hakların korunması adına koruma önleminin doğru bir şekilde uygulanmasının sağlanmasına olanak tanıyacaktır.</a:t>
            </a:r>
          </a:p>
          <a:p>
            <a:pPr algn="just" rtl="0" eaLnBrk="1" hangingPunct="1">
              <a:spcBef>
                <a:spcPct val="0"/>
              </a:spcBef>
            </a:pPr>
            <a:r>
              <a:rPr lang="tr" b="0" i="0" u="none" baseline="0" dirty="0"/>
              <a:t>	</a:t>
            </a:r>
          </a:p>
          <a:p>
            <a:pPr algn="just" rtl="0" eaLnBrk="1" hangingPunct="1">
              <a:spcBef>
                <a:spcPct val="0"/>
              </a:spcBef>
            </a:pPr>
            <a:r>
              <a:rPr lang="tr" b="0" i="0" u="none" baseline="0" dirty="0"/>
              <a:t>Vurgulanan unsurun diğer yönü hukuki dayanak ilkesidir. Koruma önlemleri iç hukukta düzenlenmelidir, çünkü bu, hem önlemlerin etkin olmasını hem de halkın bilgilendirilmesini sağlar (bu sayede vatandaşlar haklarını ve yükümlülüklerini bilecektir). Ancak, "iç hukuk" kavramı burada esas anlamıyla anlaşılmaktadır ve yalnızca yasal düzenlemeleri değil, aynı zamanda anayasal kuralları ve sabit içtihat gibi diğer hukuki kaynakları ifade eder (kaynak: Siber Suçlar Konvansiyonu'nun pozisyona karşılık gelen açıklayıcı raporu Avrupa Konseyi Avrupa İnsan Hakları Mahkemesinin pozisyonunun sunulduğu Siber Suçlar Sözleşmesine İlişkin Açıklayıcı Rapor).</a:t>
            </a:r>
          </a:p>
          <a:p>
            <a:endParaRPr lang="tr" i="0" baseline="0"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9</a:t>
            </a:fld>
            <a:endParaRPr lang="tr"/>
          </a:p>
        </p:txBody>
      </p:sp>
    </p:spTree>
    <p:extLst>
      <p:ext uri="{BB962C8B-B14F-4D97-AF65-F5344CB8AC3E}">
        <p14:creationId xmlns:p14="http://schemas.microsoft.com/office/powerpoint/2010/main" val="7943261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C764DE79-268F-4C1A-8933-263129D2AF90}" type="datetimeFigureOut">
              <a:rPr lang="en-US" dirty="0"/>
              <a:pPr/>
              <a:t>4/11/2021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9C04F3A-82BD-4011-AADB-1F79FD7DF4BC}" type="slidenum">
              <a:rPr lang="en-GB" smtClean="0"/>
              <a:pPr/>
              <a:t>‹#›</a:t>
            </a:fld>
            <a:endParaRPr lang="en-GB" dirty="0"/>
          </a:p>
        </p:txBody>
      </p:sp>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Tree>
    <p:extLst>
      <p:ext uri="{BB962C8B-B14F-4D97-AF65-F5344CB8AC3E}">
        <p14:creationId xmlns:p14="http://schemas.microsoft.com/office/powerpoint/2010/main" val="2390097691"/>
      </p:ext>
    </p:extLst>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pPr/>
              <a:t>4/11/2021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2561174802"/>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C764DE79-268F-4C1A-8933-263129D2AF90}" type="datetimeFigureOut">
              <a:rPr lang="en-US" dirty="0"/>
              <a:pPr/>
              <a:t>4/11/2021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9C04F3A-82BD-4011-AADB-1F79FD7DF4BC}" type="slidenum">
              <a:rPr lang="en-GB" smtClean="0"/>
              <a:pPr/>
              <a:t>‹#›</a:t>
            </a:fld>
            <a:endParaRPr lang="en-GB"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Tree>
    <p:extLst>
      <p:ext uri="{BB962C8B-B14F-4D97-AF65-F5344CB8AC3E}">
        <p14:creationId xmlns:p14="http://schemas.microsoft.com/office/powerpoint/2010/main" val="2886635286"/>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79DE959-8F66-48C8-9B75-7129AEC57E19}"/>
              </a:ext>
            </a:extLst>
          </p:cNvPr>
          <p:cNvSpPr>
            <a:spLocks noGrp="1"/>
          </p:cNvSpPr>
          <p:nvPr>
            <p:ph type="sldNum" sz="quarter" idx="10"/>
          </p:nvPr>
        </p:nvSpPr>
        <p:spPr/>
        <p:txBody>
          <a:bodyPr/>
          <a:lstStyle/>
          <a:p>
            <a:fld id="{49C04F3A-82BD-4011-AADB-1F79FD7DF4BC}" type="slidenum">
              <a:rPr lang="en-GB" smtClean="0"/>
              <a:pPr/>
              <a:t>‹#›</a:t>
            </a:fld>
            <a:endParaRPr lang="en-GB" dirty="0"/>
          </a:p>
        </p:txBody>
      </p:sp>
      <p:pic>
        <p:nvPicPr>
          <p:cNvPr id="6" name="Picture 5">
            <a:extLst>
              <a:ext uri="{FF2B5EF4-FFF2-40B4-BE49-F238E27FC236}">
                <a16:creationId xmlns:a16="http://schemas.microsoft.com/office/drawing/2014/main" id="{090E9091-F932-449D-A1EF-35B8A21AFB4E}"/>
              </a:ext>
            </a:extLst>
          </p:cNvPr>
          <p:cNvPicPr>
            <a:picLocks noChangeAspect="1"/>
          </p:cNvPicPr>
          <p:nvPr userDrawn="1"/>
        </p:nvPicPr>
        <p:blipFill>
          <a:blip r:embed="rId2" cstate="print"/>
          <a:stretch>
            <a:fillRect/>
          </a:stretch>
        </p:blipFill>
        <p:spPr>
          <a:xfrm>
            <a:off x="5041214" y="101678"/>
            <a:ext cx="4090771" cy="713294"/>
          </a:xfrm>
          <a:prstGeom prst="rect">
            <a:avLst/>
          </a:prstGeom>
        </p:spPr>
      </p:pic>
      <p:sp>
        <p:nvSpPr>
          <p:cNvPr id="11" name="Content Placeholder 10">
            <a:extLst>
              <a:ext uri="{FF2B5EF4-FFF2-40B4-BE49-F238E27FC236}">
                <a16:creationId xmlns:a16="http://schemas.microsoft.com/office/drawing/2014/main" id="{6FC767A1-DF76-4191-99F0-1311E413B2AA}"/>
              </a:ext>
            </a:extLst>
          </p:cNvPr>
          <p:cNvSpPr>
            <a:spLocks noGrp="1"/>
          </p:cNvSpPr>
          <p:nvPr>
            <p:ph sz="quarter" idx="11"/>
          </p:nvPr>
        </p:nvSpPr>
        <p:spPr>
          <a:xfrm>
            <a:off x="448274" y="1251040"/>
            <a:ext cx="8074025" cy="517525"/>
          </a:xfrm>
        </p:spPr>
        <p:txBody>
          <a:bodyPr>
            <a:normAutofit/>
          </a:bodyPr>
          <a:lstStyle>
            <a:lvl1pPr marL="0" indent="0" algn="ctr">
              <a:buNone/>
              <a:defRPr sz="1600" b="1" baseline="0">
                <a:latin typeface="Calibri" panose="020F0502020204030204" pitchFamily="34" charset="0"/>
              </a:defRPr>
            </a:lvl1pPr>
          </a:lstStyle>
          <a:p>
            <a:pPr lvl="0"/>
            <a:r>
              <a:rPr lang="en-US" dirty="0"/>
              <a:t>Click to edit Master text styles</a:t>
            </a:r>
          </a:p>
        </p:txBody>
      </p:sp>
      <p:sp>
        <p:nvSpPr>
          <p:cNvPr id="13" name="Text Placeholder 12">
            <a:extLst>
              <a:ext uri="{FF2B5EF4-FFF2-40B4-BE49-F238E27FC236}">
                <a16:creationId xmlns:a16="http://schemas.microsoft.com/office/drawing/2014/main" id="{DBE4024A-0EF9-41A2-B175-DDA4AA7DE116}"/>
              </a:ext>
            </a:extLst>
          </p:cNvPr>
          <p:cNvSpPr>
            <a:spLocks noGrp="1"/>
          </p:cNvSpPr>
          <p:nvPr>
            <p:ph type="body" sz="quarter" idx="12"/>
          </p:nvPr>
        </p:nvSpPr>
        <p:spPr>
          <a:xfrm>
            <a:off x="447677" y="2579688"/>
            <a:ext cx="8074024" cy="2673350"/>
          </a:xfrm>
        </p:spPr>
        <p:txBody>
          <a:bodyPr>
            <a:normAutofit/>
          </a:bodyPr>
          <a:lstStyle>
            <a:lvl1pPr marL="0" indent="0" algn="ctr">
              <a:buNone/>
              <a:defRPr sz="3400" b="1" i="0" baseline="0">
                <a:latin typeface="Calibri" panose="020F0502020204030204" pitchFamily="34" charset="0"/>
              </a:defRPr>
            </a:lvl1pPr>
          </a:lstStyle>
          <a:p>
            <a:pPr lvl="0"/>
            <a:endParaRPr lang="en-US" dirty="0"/>
          </a:p>
          <a:p>
            <a:pPr lvl="0"/>
            <a:endParaRPr lang="en-GB" dirty="0"/>
          </a:p>
          <a:p>
            <a:pPr lvl="0"/>
            <a:endParaRPr lang="en-GB" dirty="0"/>
          </a:p>
        </p:txBody>
      </p:sp>
      <p:sp>
        <p:nvSpPr>
          <p:cNvPr id="15" name="Text Placeholder 14">
            <a:extLst>
              <a:ext uri="{FF2B5EF4-FFF2-40B4-BE49-F238E27FC236}">
                <a16:creationId xmlns:a16="http://schemas.microsoft.com/office/drawing/2014/main" id="{7A2FE8F4-0B2F-4B6E-B4B0-927F13D7F719}"/>
              </a:ext>
            </a:extLst>
          </p:cNvPr>
          <p:cNvSpPr>
            <a:spLocks noGrp="1"/>
          </p:cNvSpPr>
          <p:nvPr>
            <p:ph type="body" sz="quarter" idx="13"/>
          </p:nvPr>
        </p:nvSpPr>
        <p:spPr>
          <a:xfrm>
            <a:off x="447675" y="5589588"/>
            <a:ext cx="8074025" cy="604837"/>
          </a:xfrm>
        </p:spPr>
        <p:txBody>
          <a:bodyPr>
            <a:normAutofit/>
          </a:bodyPr>
          <a:lstStyle>
            <a:lvl1pPr marL="0" indent="0" algn="ctr">
              <a:buNone/>
              <a:defRPr sz="1400" baseline="0">
                <a:latin typeface="Calibri" panose="020F0502020204030204" pitchFamily="34" charset="0"/>
              </a:defRPr>
            </a:lvl1pPr>
          </a:lstStyle>
          <a:p>
            <a:pPr lvl="0"/>
            <a:endParaRPr lang="en-GB" dirty="0"/>
          </a:p>
        </p:txBody>
      </p:sp>
    </p:spTree>
    <p:extLst>
      <p:ext uri="{BB962C8B-B14F-4D97-AF65-F5344CB8AC3E}">
        <p14:creationId xmlns:p14="http://schemas.microsoft.com/office/powerpoint/2010/main" val="29598440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a16="http://schemas.microsoft.com/office/drawing/2014/main" id="{0D344A87-61DB-4835-BEB0-346EDFB422AE}"/>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9">
            <a:extLst>
              <a:ext uri="{FF2B5EF4-FFF2-40B4-BE49-F238E27FC236}">
                <a16:creationId xmlns:a16="http://schemas.microsoft.com/office/drawing/2014/main" id="{EF509BE8-7E65-45EB-BBBD-AD3388FF69B8}"/>
              </a:ext>
            </a:extLst>
          </p:cNvPr>
          <p:cNvSpPr>
            <a:spLocks noGrp="1"/>
          </p:cNvSpPr>
          <p:nvPr>
            <p:ph type="body" sz="quarter" idx="11"/>
          </p:nvPr>
        </p:nvSpPr>
        <p:spPr>
          <a:xfrm>
            <a:off x="2570163" y="0"/>
            <a:ext cx="6573837" cy="1043796"/>
          </a:xfrm>
        </p:spPr>
        <p:txBody>
          <a:bodyPr anchor="ctr" anchorCtr="0">
            <a:no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36681406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a16="http://schemas.microsoft.com/office/drawing/2014/main" id="{0D344A87-61DB-4835-BEB0-346EDFB422AE}"/>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9">
            <a:extLst>
              <a:ext uri="{FF2B5EF4-FFF2-40B4-BE49-F238E27FC236}">
                <a16:creationId xmlns:a16="http://schemas.microsoft.com/office/drawing/2014/main" id="{EF509BE8-7E65-45EB-BBBD-AD3388FF69B8}"/>
              </a:ext>
            </a:extLst>
          </p:cNvPr>
          <p:cNvSpPr>
            <a:spLocks noGrp="1"/>
          </p:cNvSpPr>
          <p:nvPr>
            <p:ph type="body" sz="quarter" idx="11"/>
          </p:nvPr>
        </p:nvSpPr>
        <p:spPr>
          <a:xfrm>
            <a:off x="2570163" y="0"/>
            <a:ext cx="6573837" cy="1043796"/>
          </a:xfrm>
        </p:spPr>
        <p:txBody>
          <a:bodyPr anchor="ctr" anchorCtr="0">
            <a:no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569893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a16="http://schemas.microsoft.com/office/drawing/2014/main" id="{0D344A87-61DB-4835-BEB0-346EDFB422AE}"/>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9">
            <a:extLst>
              <a:ext uri="{FF2B5EF4-FFF2-40B4-BE49-F238E27FC236}">
                <a16:creationId xmlns:a16="http://schemas.microsoft.com/office/drawing/2014/main" id="{EF509BE8-7E65-45EB-BBBD-AD3388FF69B8}"/>
              </a:ext>
            </a:extLst>
          </p:cNvPr>
          <p:cNvSpPr>
            <a:spLocks noGrp="1"/>
          </p:cNvSpPr>
          <p:nvPr>
            <p:ph type="body" sz="quarter" idx="11"/>
          </p:nvPr>
        </p:nvSpPr>
        <p:spPr>
          <a:xfrm>
            <a:off x="2570163" y="0"/>
            <a:ext cx="6573837" cy="1043796"/>
          </a:xfrm>
        </p:spPr>
        <p:txBody>
          <a:bodyPr anchor="ctr" anchorCtr="0">
            <a:no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18610224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Section Header">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20A8AF00-8302-4EB6-B590-39BD369534EC}"/>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2" name="Text Placeholder 11">
            <a:extLst>
              <a:ext uri="{FF2B5EF4-FFF2-40B4-BE49-F238E27FC236}">
                <a16:creationId xmlns:a16="http://schemas.microsoft.com/office/drawing/2014/main" id="{D233DBE3-4DCE-45EA-88E9-4DFE54A70D1C}"/>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
        <p:nvSpPr>
          <p:cNvPr id="3" name="Text Placeholder 2"/>
          <p:cNvSpPr>
            <a:spLocks noGrp="1"/>
          </p:cNvSpPr>
          <p:nvPr>
            <p:ph type="body" idx="1"/>
          </p:nvPr>
        </p:nvSpPr>
        <p:spPr>
          <a:xfrm>
            <a:off x="550562" y="3666226"/>
            <a:ext cx="7886700" cy="439859"/>
          </a:xfrm>
        </p:spPr>
        <p:txBody>
          <a:bodyPr>
            <a:normAutofit/>
          </a:bodyPr>
          <a:lstStyle>
            <a:lvl1pPr marL="0" indent="0">
              <a:buNone/>
              <a:defRPr sz="2000" baseline="0">
                <a:solidFill>
                  <a:schemeClr val="tx1">
                    <a:lumMod val="50000"/>
                    <a:lumOff val="50000"/>
                  </a:schemeClr>
                </a:solidFill>
                <a:latin typeface="Calibri" panose="020F050202020403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2" name="Title 1"/>
          <p:cNvSpPr>
            <a:spLocks noGrp="1"/>
          </p:cNvSpPr>
          <p:nvPr>
            <p:ph type="title"/>
          </p:nvPr>
        </p:nvSpPr>
        <p:spPr>
          <a:xfrm>
            <a:off x="550562" y="4106085"/>
            <a:ext cx="7886700" cy="1500187"/>
          </a:xfrm>
          <a:prstGeom prst="rect">
            <a:avLst/>
          </a:prstGeom>
        </p:spPr>
        <p:txBody>
          <a:bodyPr anchor="t" anchorCtr="0"/>
          <a:lstStyle>
            <a:lvl1pPr>
              <a:defRPr sz="4000" b="1" i="0" cap="all" baseline="0">
                <a:latin typeface="Calibri (heading)"/>
              </a:defRPr>
            </a:lvl1pPr>
          </a:lstStyle>
          <a:p>
            <a:r>
              <a:rPr lang="en-US" dirty="0"/>
              <a:t>Click to edit Master title style</a:t>
            </a:r>
          </a:p>
        </p:txBody>
      </p:sp>
    </p:spTree>
    <p:extLst>
      <p:ext uri="{BB962C8B-B14F-4D97-AF65-F5344CB8AC3E}">
        <p14:creationId xmlns:p14="http://schemas.microsoft.com/office/powerpoint/2010/main" val="339678756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15" name="Text Placeholder 11">
            <a:extLst>
              <a:ext uri="{FF2B5EF4-FFF2-40B4-BE49-F238E27FC236}">
                <a16:creationId xmlns:a16="http://schemas.microsoft.com/office/drawing/2014/main" id="{65D2B4B2-A487-46F2-91AA-C4BF2735A54B}"/>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
        <p:nvSpPr>
          <p:cNvPr id="10" name="Rectangle 9">
            <a:extLst>
              <a:ext uri="{FF2B5EF4-FFF2-40B4-BE49-F238E27FC236}">
                <a16:creationId xmlns:a16="http://schemas.microsoft.com/office/drawing/2014/main" id="{0568F01E-E28F-48CF-A919-4F87EC7314AB}"/>
              </a:ext>
            </a:extLst>
          </p:cNvPr>
          <p:cNvSpPr/>
          <p:nvPr userDrawn="1"/>
        </p:nvSpPr>
        <p:spPr>
          <a:xfrm>
            <a:off x="0" y="6588125"/>
            <a:ext cx="9144000"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 name="Slide Number Placeholder 4">
            <a:extLst>
              <a:ext uri="{FF2B5EF4-FFF2-40B4-BE49-F238E27FC236}">
                <a16:creationId xmlns:a16="http://schemas.microsoft.com/office/drawing/2014/main" id="{38142138-4AA3-4144-B07B-05168E07F5FA}"/>
              </a:ext>
            </a:extLst>
          </p:cNvPr>
          <p:cNvSpPr>
            <a:spLocks noGrp="1"/>
          </p:cNvSpPr>
          <p:nvPr>
            <p:ph type="sldNum" sz="quarter" idx="12"/>
          </p:nvPr>
        </p:nvSpPr>
        <p:spPr>
          <a:xfrm>
            <a:off x="7086600" y="6588125"/>
            <a:ext cx="2057400" cy="285810"/>
          </a:xfrm>
          <a:prstGeom prst="rect">
            <a:avLst/>
          </a:prstGeom>
        </p:spPr>
        <p:txBody>
          <a:bodyPr/>
          <a:lstStyle>
            <a:lvl1pPr>
              <a:defRPr sz="900" baseline="0">
                <a:latin typeface="Verdana" panose="020B0604030504040204" pitchFamily="34" charset="0"/>
              </a:defRPr>
            </a:lvl1pPr>
          </a:lstStyle>
          <a:p>
            <a:fld id="{49C04F3A-82BD-4011-AADB-1F79FD7DF4BC}" type="slidenum">
              <a:rPr lang="en-GB" smtClean="0"/>
              <a:pPr/>
              <a:t>‹#›</a:t>
            </a:fld>
            <a:endParaRPr lang="en-GB" dirty="0"/>
          </a:p>
        </p:txBody>
      </p:sp>
      <p:sp>
        <p:nvSpPr>
          <p:cNvPr id="11" name="Rectangle 11">
            <a:extLst>
              <a:ext uri="{FF2B5EF4-FFF2-40B4-BE49-F238E27FC236}">
                <a16:creationId xmlns:a16="http://schemas.microsoft.com/office/drawing/2014/main" id="{4E9086BA-5439-49E6-9E91-FC32A560FF1E}"/>
              </a:ext>
            </a:extLst>
          </p:cNvPr>
          <p:cNvSpPr>
            <a:spLocks noChangeArrowheads="1"/>
          </p:cNvSpPr>
          <p:nvPr userDrawn="1"/>
        </p:nvSpPr>
        <p:spPr bwMode="auto">
          <a:xfrm>
            <a:off x="0" y="6622629"/>
            <a:ext cx="396044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900" b="1" baseline="0" dirty="0">
                <a:solidFill>
                  <a:srgbClr val="FFFFFF"/>
                </a:solidFill>
                <a:latin typeface="Verdana" panose="020B0604030504040204" pitchFamily="34" charset="0"/>
              </a:rPr>
              <a:t>www.coe.int/cybercrime			</a:t>
            </a:r>
          </a:p>
        </p:txBody>
      </p:sp>
    </p:spTree>
    <p:extLst>
      <p:ext uri="{BB962C8B-B14F-4D97-AF65-F5344CB8AC3E}">
        <p14:creationId xmlns:p14="http://schemas.microsoft.com/office/powerpoint/2010/main" val="20474157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8" name="Slide Number Placeholder 7">
            <a:extLst>
              <a:ext uri="{FF2B5EF4-FFF2-40B4-BE49-F238E27FC236}">
                <a16:creationId xmlns:a16="http://schemas.microsoft.com/office/drawing/2014/main" id="{9F79EE9D-52D5-4B6B-99C5-F7B7EF500FFC}"/>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2" name="Text Placeholder 11">
            <a:extLst>
              <a:ext uri="{FF2B5EF4-FFF2-40B4-BE49-F238E27FC236}">
                <a16:creationId xmlns:a16="http://schemas.microsoft.com/office/drawing/2014/main" id="{CCA4FC42-7865-44A1-A558-6DAB208B7BBA}"/>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
        <p:nvSpPr>
          <p:cNvPr id="3" name="Content Placeholder 2"/>
          <p:cNvSpPr>
            <a:spLocks noGrp="1"/>
          </p:cNvSpPr>
          <p:nvPr>
            <p:ph sz="half" idx="1"/>
          </p:nvPr>
        </p:nvSpPr>
        <p:spPr>
          <a:xfrm>
            <a:off x="628650" y="1825625"/>
            <a:ext cx="3886200" cy="435133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29150" y="1825625"/>
            <a:ext cx="3886200" cy="435133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05584246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10" name="Slide Number Placeholder 9">
            <a:extLst>
              <a:ext uri="{FF2B5EF4-FFF2-40B4-BE49-F238E27FC236}">
                <a16:creationId xmlns:a16="http://schemas.microsoft.com/office/drawing/2014/main" id="{D8D75C77-33AE-4D9D-81BB-E8443987728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3" name="Text Placeholder 11">
            <a:extLst>
              <a:ext uri="{FF2B5EF4-FFF2-40B4-BE49-F238E27FC236}">
                <a16:creationId xmlns:a16="http://schemas.microsoft.com/office/drawing/2014/main" id="{E8360835-D07D-47DB-8A8D-6D70C8BFA691}"/>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
        <p:nvSpPr>
          <p:cNvPr id="3" name="Text Placeholder 2"/>
          <p:cNvSpPr>
            <a:spLocks noGrp="1"/>
          </p:cNvSpPr>
          <p:nvPr>
            <p:ph type="body" idx="1"/>
          </p:nvPr>
        </p:nvSpPr>
        <p:spPr>
          <a:xfrm>
            <a:off x="629842" y="1681163"/>
            <a:ext cx="3868340" cy="823912"/>
          </a:xfrm>
        </p:spPr>
        <p:txBody>
          <a:bodyPr anchor="b">
            <a:noAutofit/>
          </a:bodyPr>
          <a:lstStyle>
            <a:lvl1pPr marL="0" indent="0">
              <a:buNone/>
              <a:defRPr sz="2800" b="1" baseline="0">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5" name="Text Placeholder 4"/>
          <p:cNvSpPr>
            <a:spLocks noGrp="1"/>
          </p:cNvSpPr>
          <p:nvPr>
            <p:ph type="body" sz="quarter" idx="3"/>
          </p:nvPr>
        </p:nvSpPr>
        <p:spPr>
          <a:xfrm>
            <a:off x="4629150" y="1681163"/>
            <a:ext cx="3887391" cy="823912"/>
          </a:xfrm>
        </p:spPr>
        <p:txBody>
          <a:bodyPr anchor="b">
            <a:noAutofit/>
          </a:bodyPr>
          <a:lstStyle>
            <a:lvl1pPr marL="0" indent="0">
              <a:buNone/>
              <a:defRPr sz="2800" b="1" baseline="0">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617213"/>
            <a:ext cx="3868340" cy="368458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Content Placeholder 5"/>
          <p:cNvSpPr>
            <a:spLocks noGrp="1"/>
          </p:cNvSpPr>
          <p:nvPr>
            <p:ph sz="quarter" idx="4"/>
          </p:nvPr>
        </p:nvSpPr>
        <p:spPr>
          <a:xfrm>
            <a:off x="4629150" y="2617213"/>
            <a:ext cx="3887391" cy="368458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3993366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pPr/>
              <a:t>4/11/2021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3315512933"/>
      </p:ext>
    </p:extLst>
  </p:cSld>
  <p:clrMapOvr>
    <a:masterClrMapping/>
  </p:clrMapOvr>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F3D9741-60F0-480D-8B47-D9BDE25B27A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9" name="Text Placeholder 11">
            <a:extLst>
              <a:ext uri="{FF2B5EF4-FFF2-40B4-BE49-F238E27FC236}">
                <a16:creationId xmlns:a16="http://schemas.microsoft.com/office/drawing/2014/main" id="{A0DF66FC-D0BD-42D5-88C2-0C899A2415A4}"/>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94546275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Vertical Title and Text">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B9F9D650-1009-46ED-8222-4EE43ED1429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11">
            <a:extLst>
              <a:ext uri="{FF2B5EF4-FFF2-40B4-BE49-F238E27FC236}">
                <a16:creationId xmlns:a16="http://schemas.microsoft.com/office/drawing/2014/main" id="{5C16D1AC-E422-4575-9A0B-452840BC04CB}"/>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
        <p:nvSpPr>
          <p:cNvPr id="3" name="Vertical Text Placeholder 2"/>
          <p:cNvSpPr>
            <a:spLocks noGrp="1"/>
          </p:cNvSpPr>
          <p:nvPr>
            <p:ph type="body" orient="vert" idx="1"/>
          </p:nvPr>
        </p:nvSpPr>
        <p:spPr>
          <a:xfrm>
            <a:off x="628650" y="1319841"/>
            <a:ext cx="5800725" cy="4857121"/>
          </a:xfrm>
        </p:spPr>
        <p:txBody>
          <a:bodyPr vert="eaVert"/>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Vertical Title 1"/>
          <p:cNvSpPr>
            <a:spLocks noGrp="1"/>
          </p:cNvSpPr>
          <p:nvPr>
            <p:ph type="title" orient="vert"/>
          </p:nvPr>
        </p:nvSpPr>
        <p:spPr>
          <a:xfrm>
            <a:off x="6543675" y="1319841"/>
            <a:ext cx="1971675" cy="4857122"/>
          </a:xfrm>
          <a:prstGeom prst="rect">
            <a:avLst/>
          </a:prstGeom>
        </p:spPr>
        <p:txBody>
          <a:bodyPr vert="eaVert"/>
          <a:lstStyle>
            <a:lvl1pPr>
              <a:defRPr baseline="0">
                <a:latin typeface="Calibri" panose="020F0502020204030204" pitchFamily="34" charset="0"/>
              </a:defRPr>
            </a:lvl1pPr>
          </a:lstStyle>
          <a:p>
            <a:r>
              <a:rPr lang="en-US" dirty="0"/>
              <a:t>Click to edit Master title style</a:t>
            </a:r>
          </a:p>
        </p:txBody>
      </p:sp>
    </p:spTree>
    <p:extLst>
      <p:ext uri="{BB962C8B-B14F-4D97-AF65-F5344CB8AC3E}">
        <p14:creationId xmlns:p14="http://schemas.microsoft.com/office/powerpoint/2010/main" val="42725250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C764DE79-268F-4C1A-8933-263129D2AF90}" type="datetimeFigureOut">
              <a:rPr lang="en-US" dirty="0"/>
              <a:pPr/>
              <a:t>4/11/2021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9C04F3A-82BD-4011-AADB-1F79FD7DF4BC}" type="slidenum">
              <a:rPr lang="en-GB" smtClean="0"/>
              <a:pPr/>
              <a:t>‹#›</a:t>
            </a:fld>
            <a:endParaRPr lang="en-GB" dirty="0"/>
          </a:p>
        </p:txBody>
      </p:sp>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Tree>
    <p:extLst>
      <p:ext uri="{BB962C8B-B14F-4D97-AF65-F5344CB8AC3E}">
        <p14:creationId xmlns:p14="http://schemas.microsoft.com/office/powerpoint/2010/main" val="4115193528"/>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pPr/>
              <a:t>4/11/2021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9C04F3A-82BD-4011-AADB-1F79FD7DF4BC}" type="slidenum">
              <a:rPr lang="en-GB" smtClean="0"/>
              <a:pPr/>
              <a:t>‹#›</a:t>
            </a:fld>
            <a:endParaRPr lang="en-GB"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96640143"/>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C764DE79-268F-4C1A-8933-263129D2AF90}" type="datetimeFigureOut">
              <a:rPr lang="en-US" dirty="0"/>
              <a:pPr/>
              <a:t>4/11/2021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9C04F3A-82BD-4011-AADB-1F79FD7DF4BC}" type="slidenum">
              <a:rPr lang="en-GB" smtClean="0"/>
              <a:pPr/>
              <a:t>‹#›</a:t>
            </a:fld>
            <a:endParaRPr lang="en-GB" dirty="0"/>
          </a:p>
        </p:txBody>
      </p:sp>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334251083"/>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pPr/>
              <a:t>4/11/2021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1739888814"/>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pPr/>
              <a:t>4/11/2021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2139618960"/>
      </p:ext>
    </p:extLst>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C764DE79-268F-4C1A-8933-263129D2AF90}" type="datetimeFigureOut">
              <a:rPr lang="en-US" dirty="0"/>
              <a:pPr/>
              <a:t>4/11/2021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9C04F3A-82BD-4011-AADB-1F79FD7DF4BC}" type="slidenum">
              <a:rPr lang="en-GB" smtClean="0"/>
              <a:pPr/>
              <a:t>‹#›</a:t>
            </a:fld>
            <a:endParaRPr lang="en-GB" dirty="0"/>
          </a:p>
        </p:txBody>
      </p:sp>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Tree>
    <p:extLst>
      <p:ext uri="{BB962C8B-B14F-4D97-AF65-F5344CB8AC3E}">
        <p14:creationId xmlns:p14="http://schemas.microsoft.com/office/powerpoint/2010/main" val="966221551"/>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C764DE79-268F-4C1A-8933-263129D2AF90}" type="datetimeFigureOut">
              <a:rPr lang="en-US" dirty="0"/>
              <a:pPr/>
              <a:t>4/11/2021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9C04F3A-82BD-4011-AADB-1F79FD7DF4BC}" type="slidenum">
              <a:rPr lang="en-GB" smtClean="0"/>
              <a:pPr/>
              <a:t>‹#›</a:t>
            </a:fld>
            <a:endParaRPr lang="en-GB" dirty="0"/>
          </a:p>
        </p:txBody>
      </p:sp>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Tree>
    <p:extLst>
      <p:ext uri="{BB962C8B-B14F-4D97-AF65-F5344CB8AC3E}">
        <p14:creationId xmlns:p14="http://schemas.microsoft.com/office/powerpoint/2010/main" val="197873902"/>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9BE315B-93AB-4182-A682-D2D6C37D4D23}"/>
              </a:ext>
            </a:extLst>
          </p:cNvPr>
          <p:cNvSpPr/>
          <p:nvPr userDrawn="1"/>
        </p:nvSpPr>
        <p:spPr>
          <a:xfrm>
            <a:off x="0" y="-26988"/>
            <a:ext cx="9144000"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dirty="0"/>
          </a:p>
        </p:txBody>
      </p:sp>
      <p:pic>
        <p:nvPicPr>
          <p:cNvPr id="8" name="Picture 4">
            <a:extLst>
              <a:ext uri="{FF2B5EF4-FFF2-40B4-BE49-F238E27FC236}">
                <a16:creationId xmlns:a16="http://schemas.microsoft.com/office/drawing/2014/main" id="{4840FB52-8F74-4C62-BC14-146E37352582}"/>
              </a:ext>
            </a:extLst>
          </p:cNvPr>
          <p:cNvPicPr>
            <a:picLocks noChangeAspect="1" noChangeArrowheads="1"/>
          </p:cNvPicPr>
          <p:nvPr userDrawn="1"/>
        </p:nvPicPr>
        <p:blipFill>
          <a:blip r:embed="rId23" cstate="print">
            <a:extLst>
              <a:ext uri="{28A0092B-C50C-407E-A947-70E740481C1C}">
                <a14:useLocalDpi xmlns:a14="http://schemas.microsoft.com/office/drawing/2010/main" val="0"/>
              </a:ext>
            </a:extLst>
          </a:blip>
          <a:srcRect/>
          <a:stretch>
            <a:fillRect/>
          </a:stretch>
        </p:blipFill>
        <p:spPr bwMode="auto">
          <a:xfrm>
            <a:off x="-899" y="-22225"/>
            <a:ext cx="1322388" cy="10747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pPr/>
              <a:t>4/11/2021</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C04F3A-82BD-4011-AADB-1F79FD7DF4BC}" type="slidenum">
              <a:rPr lang="en-GB" smtClean="0"/>
              <a:pPr/>
              <a:t>‹#›</a:t>
            </a:fld>
            <a:endParaRPr lang="en-GB" dirty="0"/>
          </a:p>
        </p:txBody>
      </p:sp>
      <p:sp>
        <p:nvSpPr>
          <p:cNvPr id="9" name="Rectangle 8">
            <a:extLst>
              <a:ext uri="{FF2B5EF4-FFF2-40B4-BE49-F238E27FC236}">
                <a16:creationId xmlns:a16="http://schemas.microsoft.com/office/drawing/2014/main" id="{AD8571B3-F2B3-4C41-8AB6-8D4158A1697F}"/>
              </a:ext>
            </a:extLst>
          </p:cNvPr>
          <p:cNvSpPr/>
          <p:nvPr userDrawn="1"/>
        </p:nvSpPr>
        <p:spPr>
          <a:xfrm>
            <a:off x="0" y="6588125"/>
            <a:ext cx="9144000"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chorCtr="1"/>
          <a:lstStyle/>
          <a:p>
            <a:pPr algn="ctr">
              <a:defRPr/>
            </a:pPr>
            <a:endParaRPr lang="en-GB"/>
          </a:p>
        </p:txBody>
      </p:sp>
      <p:sp>
        <p:nvSpPr>
          <p:cNvPr id="10" name="Rectangle 11">
            <a:extLst>
              <a:ext uri="{FF2B5EF4-FFF2-40B4-BE49-F238E27FC236}">
                <a16:creationId xmlns:a16="http://schemas.microsoft.com/office/drawing/2014/main" id="{C0713AAC-84AF-4971-8FCB-8CABFE853DD0}"/>
              </a:ext>
            </a:extLst>
          </p:cNvPr>
          <p:cNvSpPr>
            <a:spLocks noChangeArrowheads="1"/>
          </p:cNvSpPr>
          <p:nvPr userDrawn="1"/>
        </p:nvSpPr>
        <p:spPr bwMode="auto">
          <a:xfrm>
            <a:off x="-60382" y="6596936"/>
            <a:ext cx="321765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1000" b="0" i="0" baseline="0" dirty="0">
                <a:solidFill>
                  <a:srgbClr val="FFFFFF"/>
                </a:solidFill>
                <a:latin typeface="Calibri" panose="020F0502020204030204" pitchFamily="34" charset="0"/>
              </a:rPr>
              <a:t>www.coe.int/cybercrime			</a:t>
            </a:r>
          </a:p>
        </p:txBody>
      </p:sp>
    </p:spTree>
    <p:extLst>
      <p:ext uri="{BB962C8B-B14F-4D97-AF65-F5344CB8AC3E}">
        <p14:creationId xmlns:p14="http://schemas.microsoft.com/office/powerpoint/2010/main" val="835045942"/>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72" r:id="rId17"/>
    <p:sldLayoutId id="2147483664" r:id="rId18"/>
    <p:sldLayoutId id="2147483665" r:id="rId19"/>
    <p:sldLayoutId id="2147483666" r:id="rId20"/>
    <p:sldLayoutId id="2147483671" r:id="rId2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matteo.lucchetti@coe.int" TargetMode="External"/><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hyperlink" Target="mailto:matteo.lucchetti@coe.int" TargetMode="External"/><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Content Placeholder 29">
            <a:extLst>
              <a:ext uri="{FF2B5EF4-FFF2-40B4-BE49-F238E27FC236}">
                <a16:creationId xmlns:a16="http://schemas.microsoft.com/office/drawing/2014/main" id="{DBB67D73-B6F5-4B2A-AAA2-032087A05B37}"/>
              </a:ext>
            </a:extLst>
          </p:cNvPr>
          <p:cNvSpPr>
            <a:spLocks noGrp="1"/>
          </p:cNvSpPr>
          <p:nvPr>
            <p:ph sz="quarter" idx="11"/>
          </p:nvPr>
        </p:nvSpPr>
        <p:spPr>
          <a:xfrm>
            <a:off x="448274" y="1251039"/>
            <a:ext cx="8074025" cy="724409"/>
          </a:xfrm>
        </p:spPr>
        <p:txBody>
          <a:bodyPr>
            <a:normAutofit/>
          </a:bodyPr>
          <a:lstStyle/>
          <a:p>
            <a:pPr lvl="0" rtl="0" fontAlgn="base">
              <a:lnSpc>
                <a:spcPct val="100000"/>
              </a:lnSpc>
              <a:spcBef>
                <a:spcPct val="0"/>
              </a:spcBef>
              <a:spcAft>
                <a:spcPct val="0"/>
              </a:spcAft>
            </a:pPr>
            <a:r>
              <a:rPr lang="tr" sz="1400" b="1" i="0" u="none" baseline="0">
                <a:solidFill>
                  <a:prstClr val="black"/>
                </a:solidFill>
                <a:latin typeface="Verdana" panose="020B0604030504040204" pitchFamily="34" charset="0"/>
                <a:ea typeface="MS PGothic" panose="020B0600070205080204" pitchFamily="34" charset="-128"/>
              </a:rPr>
              <a:t>Adli Personel için Siber Suçlar ve Elektronik Delillere İlişkin Giriş Eğitimi</a:t>
            </a:r>
            <a:endParaRPr lang="tr" altLang="en-US" sz="1400" b="0" i="1" dirty="0">
              <a:solidFill>
                <a:prstClr val="black"/>
              </a:solidFill>
              <a:latin typeface="Verdana" panose="020B0604030504040204" pitchFamily="34" charset="0"/>
              <a:ea typeface="MS PGothic" panose="020B0600070205080204" pitchFamily="34" charset="-128"/>
            </a:endParaRPr>
          </a:p>
          <a:p>
            <a:endParaRPr lang="tr" dirty="0"/>
          </a:p>
        </p:txBody>
      </p:sp>
      <p:sp>
        <p:nvSpPr>
          <p:cNvPr id="31" name="Text Placeholder 30">
            <a:extLst>
              <a:ext uri="{FF2B5EF4-FFF2-40B4-BE49-F238E27FC236}">
                <a16:creationId xmlns:a16="http://schemas.microsoft.com/office/drawing/2014/main" id="{A3637711-684D-4890-8B1A-C347F5BBB59D}"/>
              </a:ext>
            </a:extLst>
          </p:cNvPr>
          <p:cNvSpPr>
            <a:spLocks noGrp="1"/>
          </p:cNvSpPr>
          <p:nvPr>
            <p:ph type="body" sz="quarter" idx="12"/>
          </p:nvPr>
        </p:nvSpPr>
        <p:spPr/>
        <p:txBody>
          <a:bodyPr>
            <a:normAutofit lnSpcReduction="10000"/>
          </a:bodyPr>
          <a:lstStyle/>
          <a:p>
            <a:pPr rtl="0">
              <a:spcBef>
                <a:spcPct val="0"/>
              </a:spcBef>
            </a:pPr>
            <a:r>
              <a:rPr lang="tr" sz="3200" b="1" i="0" u="none" baseline="0">
                <a:latin typeface="+mn-lt"/>
              </a:rPr>
              <a:t>Budapeşte Sözleşmesi Kapsamındaki Usule İlişkin Yetkiler - Kısım 1</a:t>
            </a:r>
          </a:p>
          <a:p>
            <a:pPr rtl="0">
              <a:spcBef>
                <a:spcPct val="0"/>
              </a:spcBef>
            </a:pPr>
            <a:endParaRPr lang="tr" altLang="en-US" sz="1100" dirty="0">
              <a:latin typeface="+mn-lt"/>
            </a:endParaRPr>
          </a:p>
          <a:p>
            <a:pPr rtl="0">
              <a:spcBef>
                <a:spcPct val="0"/>
              </a:spcBef>
            </a:pPr>
            <a:endParaRPr lang="tr" altLang="en-US" sz="1100" dirty="0">
              <a:latin typeface="+mn-lt"/>
            </a:endParaRPr>
          </a:p>
          <a:p>
            <a:pPr rtl="0">
              <a:spcBef>
                <a:spcPct val="0"/>
              </a:spcBef>
            </a:pPr>
            <a:endParaRPr lang="tr" altLang="en-US" sz="1100" dirty="0">
              <a:latin typeface="+mn-lt"/>
            </a:endParaRPr>
          </a:p>
          <a:p>
            <a:pPr rtl="0">
              <a:spcBef>
                <a:spcPct val="0"/>
              </a:spcBef>
            </a:pPr>
            <a:endParaRPr lang="tr" altLang="en-US" sz="1100" dirty="0">
              <a:latin typeface="+mn-lt"/>
            </a:endParaRPr>
          </a:p>
          <a:p>
            <a:pPr rtl="0">
              <a:spcBef>
                <a:spcPct val="0"/>
              </a:spcBef>
            </a:pPr>
            <a:endParaRPr lang="tr" altLang="en-US" sz="1400" dirty="0">
              <a:latin typeface="+mn-lt"/>
            </a:endParaRPr>
          </a:p>
          <a:p>
            <a:pPr rtl="0">
              <a:spcBef>
                <a:spcPct val="0"/>
              </a:spcBef>
            </a:pPr>
            <a:r>
              <a:rPr lang="tr" sz="1400" b="1" i="0" u="none" baseline="0">
                <a:latin typeface="+mn-lt"/>
              </a:rPr>
              <a:t>Xxxxx XXXXXXXX</a:t>
            </a:r>
          </a:p>
          <a:p>
            <a:pPr rtl="0">
              <a:spcBef>
                <a:spcPct val="0"/>
              </a:spcBef>
            </a:pPr>
            <a:endParaRPr lang="tr" altLang="en-US" sz="1400" dirty="0">
              <a:latin typeface="+mn-lt"/>
            </a:endParaRPr>
          </a:p>
          <a:p>
            <a:pPr rtl="0">
              <a:spcBef>
                <a:spcPct val="0"/>
              </a:spcBef>
            </a:pPr>
            <a:r>
              <a:rPr lang="tr" sz="1400" b="1" i="1" u="none" baseline="0">
                <a:latin typeface="+mn-lt"/>
              </a:rPr>
              <a:t>Avrupa Konseyi</a:t>
            </a:r>
          </a:p>
          <a:p>
            <a:pPr rtl="0">
              <a:spcBef>
                <a:spcPct val="0"/>
              </a:spcBef>
            </a:pPr>
            <a:endParaRPr lang="tr" altLang="en-US" sz="1400" dirty="0">
              <a:solidFill>
                <a:srgbClr val="2F618F"/>
              </a:solidFill>
              <a:latin typeface="+mn-lt"/>
              <a:hlinkClick r:id="rId3"/>
            </a:endParaRPr>
          </a:p>
          <a:p>
            <a:pPr rtl="0">
              <a:spcBef>
                <a:spcPct val="0"/>
              </a:spcBef>
            </a:pPr>
            <a:r>
              <a:rPr lang="tr" sz="1400" b="1" i="0" u="none" baseline="0">
                <a:solidFill>
                  <a:srgbClr val="2F618F"/>
                </a:solidFill>
                <a:latin typeface="+mn-lt"/>
              </a:rPr>
              <a:t>e-posta</a:t>
            </a:r>
          </a:p>
          <a:p>
            <a:pPr rtl="0">
              <a:spcBef>
                <a:spcPct val="0"/>
              </a:spcBef>
            </a:pPr>
            <a:endParaRPr lang="tr" altLang="en-US" sz="1400" dirty="0">
              <a:latin typeface="Verdana" panose="020B0604030504040204" pitchFamily="34" charset="0"/>
            </a:endParaRPr>
          </a:p>
          <a:p>
            <a:pPr rtl="0">
              <a:spcBef>
                <a:spcPct val="0"/>
              </a:spcBef>
            </a:pPr>
            <a:endParaRPr lang="tr" altLang="en-US" sz="1400" dirty="0">
              <a:latin typeface="Verdana" panose="020B0604030504040204" pitchFamily="34" charset="0"/>
            </a:endParaRPr>
          </a:p>
          <a:p>
            <a:pPr rtl="0">
              <a:spcBef>
                <a:spcPct val="0"/>
              </a:spcBef>
            </a:pPr>
            <a:endParaRPr lang="tr" altLang="en-US" sz="1200" dirty="0">
              <a:latin typeface="Verdana" panose="020B0604030504040204" pitchFamily="34" charset="0"/>
            </a:endParaRPr>
          </a:p>
          <a:p>
            <a:pPr rtl="0">
              <a:spcBef>
                <a:spcPct val="0"/>
              </a:spcBef>
            </a:pPr>
            <a:endParaRPr lang="tr" altLang="en-US" sz="1400" dirty="0">
              <a:latin typeface="Verdana" panose="020B0604030504040204" pitchFamily="34" charset="0"/>
            </a:endParaRPr>
          </a:p>
          <a:p>
            <a:pPr rtl="0">
              <a:spcBef>
                <a:spcPct val="0"/>
              </a:spcBef>
            </a:pPr>
            <a:endParaRPr lang="tr" altLang="en-US" sz="1200" dirty="0">
              <a:latin typeface="Verdana" panose="020B0604030504040204" pitchFamily="34" charset="0"/>
            </a:endParaRPr>
          </a:p>
          <a:p>
            <a:endParaRPr lang="tr" dirty="0"/>
          </a:p>
        </p:txBody>
      </p:sp>
      <p:sp>
        <p:nvSpPr>
          <p:cNvPr id="32" name="Text Placeholder 31">
            <a:extLst>
              <a:ext uri="{FF2B5EF4-FFF2-40B4-BE49-F238E27FC236}">
                <a16:creationId xmlns:a16="http://schemas.microsoft.com/office/drawing/2014/main" id="{4E9FDC2C-93EC-4C8A-9ECF-4C1E10889CE9}"/>
              </a:ext>
            </a:extLst>
          </p:cNvPr>
          <p:cNvSpPr>
            <a:spLocks noGrp="1"/>
          </p:cNvSpPr>
          <p:nvPr>
            <p:ph type="body" sz="quarter" idx="13"/>
          </p:nvPr>
        </p:nvSpPr>
        <p:spPr/>
        <p:txBody>
          <a:bodyPr/>
          <a:lstStyle/>
          <a:p>
            <a:pPr rtl="0">
              <a:spcBef>
                <a:spcPct val="0"/>
              </a:spcBef>
            </a:pPr>
            <a:r>
              <a:rPr lang="tr" b="0" i="0" u="none" baseline="0">
                <a:latin typeface="Verdana" panose="020B0604030504040204" pitchFamily="34" charset="0"/>
              </a:rPr>
              <a:t>GG Ay YYYY</a:t>
            </a:r>
          </a:p>
          <a:p>
            <a:endParaRPr lang="tr" dirty="0"/>
          </a:p>
        </p:txBody>
      </p:sp>
    </p:spTree>
    <p:extLst>
      <p:ext uri="{BB962C8B-B14F-4D97-AF65-F5344CB8AC3E}">
        <p14:creationId xmlns:p14="http://schemas.microsoft.com/office/powerpoint/2010/main" val="233730915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Koşullar ve koruma önlemleri</a:t>
            </a:r>
            <a:endParaRPr lang="tr" sz="2000" dirty="0">
              <a:solidFill>
                <a:schemeClr val="bg1"/>
              </a:solidFill>
              <a:latin typeface="Verdana" panose="020B0604030504040204" pitchFamily="34" charset="0"/>
              <a:ea typeface="Verdana" panose="020B0604030504040204" pitchFamily="34" charset="0"/>
              <a:cs typeface="Verdana" charset="0"/>
            </a:endParaRPr>
          </a:p>
        </p:txBody>
      </p:sp>
      <p:sp>
        <p:nvSpPr>
          <p:cNvPr id="5" name="Rectangle 4">
            <a:extLst>
              <a:ext uri="{FF2B5EF4-FFF2-40B4-BE49-F238E27FC236}">
                <a16:creationId xmlns:a16="http://schemas.microsoft.com/office/drawing/2014/main" id="{7FA81925-418B-D44C-9255-2AEBBFBC0ADA}"/>
              </a:ext>
            </a:extLst>
          </p:cNvPr>
          <p:cNvSpPr/>
          <p:nvPr/>
        </p:nvSpPr>
        <p:spPr>
          <a:xfrm>
            <a:off x="172435" y="1518790"/>
            <a:ext cx="3889351" cy="4247317"/>
          </a:xfrm>
          <a:prstGeom prst="rect">
            <a:avLst/>
          </a:prstGeom>
        </p:spPr>
        <p:txBody>
          <a:bodyPr wrap="square">
            <a:spAutoFit/>
          </a:bodyPr>
          <a:lstStyle/>
          <a:p>
            <a:pPr marL="342900" indent="-342900" algn="just" rtl="0">
              <a:buFont typeface="Wingdings" pitchFamily="2" charset="2"/>
              <a:buChar char="Ø"/>
            </a:pPr>
            <a:r>
              <a:rPr lang="tr" sz="1500" b="0" i="0" u="none" baseline="0"/>
              <a:t>1) Taraflardan her biri, bu Kısımda öngörülen yetki ve usullerin belirlenmesi, uygulamaya koyulması ve uygulanmasının, İnsan Hakları ve Temel Özgürlüklerin Korunmasına İlişkin 1950 tarihli Avrupa Konseyi Sözleşmesi, Sivil ve Siyasi Haklara İlişkin 1966 tarihli Birleşmiş Milletler Uluslararası Sözleşmesi ve yürürlükteki diğer uluslararası insan hakları belgeleri kapsamındaki yükümlülüklerinden kaynaklanan haklar da dahil olmak üzere insan hakları ve özgürlüklerin yeterli şekilde korunmasının öngörüleceği ve </a:t>
            </a:r>
            <a:r>
              <a:rPr lang="tr" sz="1500" b="1" i="0" u="none" baseline="0">
                <a:solidFill>
                  <a:srgbClr val="FF0000"/>
                </a:solidFill>
              </a:rPr>
              <a:t>orantılılık ilkesini</a:t>
            </a:r>
            <a:r>
              <a:rPr lang="tr" sz="1500" b="0" i="0" u="none" baseline="0"/>
              <a:t> içerecek olan iç hukuku kapsamında öngörülen koşullara ve koruma önlemlerine tabi olmasını sağlar. </a:t>
            </a:r>
            <a:endParaRPr lang="tr" sz="1500" dirty="0"/>
          </a:p>
        </p:txBody>
      </p:sp>
      <p:sp>
        <p:nvSpPr>
          <p:cNvPr id="6" name="Rectangle 5">
            <a:extLst>
              <a:ext uri="{FF2B5EF4-FFF2-40B4-BE49-F238E27FC236}">
                <a16:creationId xmlns:a16="http://schemas.microsoft.com/office/drawing/2014/main" id="{524B6456-681F-2F44-A01A-AD3514E81BD2}"/>
              </a:ext>
            </a:extLst>
          </p:cNvPr>
          <p:cNvSpPr/>
          <p:nvPr/>
        </p:nvSpPr>
        <p:spPr>
          <a:xfrm>
            <a:off x="4630366" y="1518790"/>
            <a:ext cx="3978614" cy="2862322"/>
          </a:xfrm>
          <a:prstGeom prst="rect">
            <a:avLst/>
          </a:prstGeom>
        </p:spPr>
        <p:txBody>
          <a:bodyPr wrap="square">
            <a:spAutoFit/>
          </a:bodyPr>
          <a:lstStyle/>
          <a:p>
            <a:pPr marL="342900" indent="-342900" algn="just" rtl="0">
              <a:buFont typeface="Wingdings" pitchFamily="2" charset="2"/>
              <a:buChar char="ü"/>
            </a:pPr>
            <a:r>
              <a:rPr lang="tr" sz="1500" b="0" i="0" u="none" baseline="0"/>
              <a:t>Yetki veya usul, suçun niteliği ve şartları ile orantılı olmalıdır.</a:t>
            </a:r>
          </a:p>
          <a:p>
            <a:pPr marL="342900" indent="-342900" algn="just" rtl="0">
              <a:buFont typeface="Wingdings" pitchFamily="2" charset="2"/>
              <a:buChar char="ü"/>
            </a:pPr>
            <a:endParaRPr lang="tr" sz="1500" dirty="0"/>
          </a:p>
          <a:p>
            <a:pPr marL="342900" indent="-342900" algn="just" rtl="0">
              <a:buFont typeface="Wingdings" pitchFamily="2" charset="2"/>
              <a:buChar char="ü"/>
            </a:pPr>
            <a:r>
              <a:rPr lang="tr" sz="1500" b="0" i="0" u="none" baseline="0"/>
              <a:t>İç hukukta, sunma emirlerinin kapsamına dair sınırlamalar ve arama ve el koyma işlemlerine ilişkin makullük şartları belirtilmelidir. </a:t>
            </a:r>
            <a:endParaRPr lang="tr" sz="1500" dirty="0"/>
          </a:p>
          <a:p>
            <a:pPr marL="342900" indent="-342900" algn="just" rtl="0">
              <a:buFont typeface="Wingdings" pitchFamily="2" charset="2"/>
              <a:buChar char="ü"/>
            </a:pPr>
            <a:endParaRPr lang="tr" sz="1500" dirty="0"/>
          </a:p>
          <a:p>
            <a:pPr marL="342900" indent="-342900" algn="just" rtl="0">
              <a:buFont typeface="Wingdings" pitchFamily="2" charset="2"/>
              <a:buChar char="ü"/>
            </a:pPr>
            <a:r>
              <a:rPr lang="tr" sz="1500" b="0" i="0" u="none" baseline="0"/>
              <a:t>Tarafların iç hukuklarına uygun olarak orantılılık ilkesini uygulamaları gerekir.</a:t>
            </a:r>
          </a:p>
        </p:txBody>
      </p:sp>
    </p:spTree>
    <p:extLst>
      <p:ext uri="{BB962C8B-B14F-4D97-AF65-F5344CB8AC3E}">
        <p14:creationId xmlns:p14="http://schemas.microsoft.com/office/powerpoint/2010/main" val="12690407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Koşullar ve koruma önlemleri</a:t>
            </a:r>
            <a:endParaRPr lang="tr" sz="2000" dirty="0">
              <a:solidFill>
                <a:schemeClr val="bg1"/>
              </a:solidFill>
              <a:latin typeface="Verdana" panose="020B0604030504040204" pitchFamily="34" charset="0"/>
              <a:ea typeface="Verdana" panose="020B0604030504040204" pitchFamily="34" charset="0"/>
              <a:cs typeface="Verdana" charset="0"/>
            </a:endParaRPr>
          </a:p>
        </p:txBody>
      </p:sp>
      <p:graphicFrame>
        <p:nvGraphicFramePr>
          <p:cNvPr id="2" name="Diagram 1">
            <a:extLst>
              <a:ext uri="{FF2B5EF4-FFF2-40B4-BE49-F238E27FC236}">
                <a16:creationId xmlns:a16="http://schemas.microsoft.com/office/drawing/2014/main" id="{AFA83779-BE0D-4375-A0C8-C137D24AAFB8}"/>
              </a:ext>
            </a:extLst>
          </p:cNvPr>
          <p:cNvGraphicFramePr/>
          <p:nvPr>
            <p:extLst/>
          </p:nvPr>
        </p:nvGraphicFramePr>
        <p:xfrm>
          <a:off x="4139952" y="1270001"/>
          <a:ext cx="5004048" cy="48472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ectangle 4">
            <a:extLst>
              <a:ext uri="{FF2B5EF4-FFF2-40B4-BE49-F238E27FC236}">
                <a16:creationId xmlns:a16="http://schemas.microsoft.com/office/drawing/2014/main" id="{7FA81925-418B-D44C-9255-2AEBBFBC0ADA}"/>
              </a:ext>
            </a:extLst>
          </p:cNvPr>
          <p:cNvSpPr/>
          <p:nvPr/>
        </p:nvSpPr>
        <p:spPr>
          <a:xfrm>
            <a:off x="152979" y="1436029"/>
            <a:ext cx="3889351" cy="4031873"/>
          </a:xfrm>
          <a:prstGeom prst="rect">
            <a:avLst/>
          </a:prstGeom>
        </p:spPr>
        <p:txBody>
          <a:bodyPr wrap="square">
            <a:spAutoFit/>
          </a:bodyPr>
          <a:lstStyle/>
          <a:p>
            <a:pPr marL="342900" indent="-342900" algn="just" rtl="0">
              <a:buFont typeface="Wingdings" pitchFamily="2" charset="2"/>
              <a:buChar char="Ø"/>
            </a:pPr>
            <a:r>
              <a:rPr lang="tr" sz="1600" b="0" i="0" u="none" baseline="0"/>
              <a:t>2) </a:t>
            </a:r>
            <a:r>
              <a:rPr lang="tr" sz="1600" b="1" i="0" u="none" baseline="0">
                <a:solidFill>
                  <a:srgbClr val="FF0000"/>
                </a:solidFill>
              </a:rPr>
              <a:t>İlgili usul veya yetkinin niteliğine bağlı olarak</a:t>
            </a:r>
            <a:r>
              <a:rPr lang="tr" sz="1600" b="0" i="0" u="none" baseline="0"/>
              <a:t>, uygun koşullar ve koruma önlemleri, diğer hususların yanı sıra adli veya diğer bağımsız denetimi, uygulamanın gerekçelerini ve söz konusu yetki veya usulün kapsam ve süresinin sınırlandırılmasını içerir. </a:t>
            </a:r>
          </a:p>
          <a:p>
            <a:pPr marL="342900" indent="-342900" algn="just" rtl="0">
              <a:buFont typeface="Wingdings" pitchFamily="2" charset="2"/>
              <a:buChar char="Ø"/>
            </a:pPr>
            <a:endParaRPr lang="tr" sz="1600" dirty="0"/>
          </a:p>
          <a:p>
            <a:pPr marL="342900" indent="-342900" algn="just" rtl="0">
              <a:buFont typeface="Wingdings" pitchFamily="2" charset="2"/>
              <a:buChar char="Ø"/>
            </a:pPr>
            <a:r>
              <a:rPr lang="tr" sz="1600" b="0" i="0" u="none" baseline="0"/>
              <a:t>3) Taraflardan her biri, kamu çıkarına ve özellikle sağlam bir yargı idaresine uygun olduğu ölçüde, bu kısımdaki yetki ve usullerin, üçüncü şahısların hakları, sorumlulukları ve meşru çıkarları üzerindeki etkisini dikkate alır.</a:t>
            </a:r>
            <a:endParaRPr lang="tr" sz="1600" dirty="0"/>
          </a:p>
        </p:txBody>
      </p:sp>
    </p:spTree>
    <p:extLst>
      <p:ext uri="{BB962C8B-B14F-4D97-AF65-F5344CB8AC3E}">
        <p14:creationId xmlns:p14="http://schemas.microsoft.com/office/powerpoint/2010/main" val="37760456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Koşullar ve koruma önlemleri</a:t>
            </a:r>
            <a:endParaRPr lang="tr" sz="2000" dirty="0">
              <a:solidFill>
                <a:schemeClr val="bg1"/>
              </a:solidFill>
              <a:latin typeface="Verdana" panose="020B0604030504040204" pitchFamily="34" charset="0"/>
              <a:ea typeface="Verdana" panose="020B0604030504040204" pitchFamily="34" charset="0"/>
              <a:cs typeface="Verdana" charset="0"/>
            </a:endParaRPr>
          </a:p>
        </p:txBody>
      </p:sp>
      <p:sp>
        <p:nvSpPr>
          <p:cNvPr id="5" name="Rectangle 4">
            <a:extLst>
              <a:ext uri="{FF2B5EF4-FFF2-40B4-BE49-F238E27FC236}">
                <a16:creationId xmlns:a16="http://schemas.microsoft.com/office/drawing/2014/main" id="{7FA81925-418B-D44C-9255-2AEBBFBC0ADA}"/>
              </a:ext>
            </a:extLst>
          </p:cNvPr>
          <p:cNvSpPr/>
          <p:nvPr/>
        </p:nvSpPr>
        <p:spPr>
          <a:xfrm>
            <a:off x="162708" y="1463645"/>
            <a:ext cx="3889351" cy="4031873"/>
          </a:xfrm>
          <a:prstGeom prst="rect">
            <a:avLst/>
          </a:prstGeom>
        </p:spPr>
        <p:txBody>
          <a:bodyPr wrap="square">
            <a:spAutoFit/>
          </a:bodyPr>
          <a:lstStyle/>
          <a:p>
            <a:pPr marL="342900" indent="-342900" algn="just" rtl="0">
              <a:buFont typeface="Wingdings" pitchFamily="2" charset="2"/>
              <a:buChar char="Ø"/>
            </a:pPr>
            <a:r>
              <a:rPr lang="tr" sz="1600" b="0" i="0" u="none" baseline="0"/>
              <a:t>2) İlgili usul veya yetkinin niteliğine bağlı olarak, uygun koşullar ve koruma önlemleri, diğer hususların yanı sıra </a:t>
            </a:r>
            <a:r>
              <a:rPr lang="tr" sz="1600" b="1" i="0" u="none" baseline="0">
                <a:solidFill>
                  <a:srgbClr val="FF0000"/>
                </a:solidFill>
              </a:rPr>
              <a:t>adli</a:t>
            </a:r>
            <a:r>
              <a:rPr lang="tr" sz="1600" b="0" i="0" u="none" baseline="0"/>
              <a:t> veya diğer </a:t>
            </a:r>
            <a:r>
              <a:rPr lang="tr" sz="1600" b="1" i="0" u="none" baseline="0">
                <a:solidFill>
                  <a:srgbClr val="FF0000"/>
                </a:solidFill>
              </a:rPr>
              <a:t>bağımsız denetimi</a:t>
            </a:r>
            <a:r>
              <a:rPr lang="tr" sz="1600" b="0" i="0" u="none" baseline="0"/>
              <a:t>, uygulamanın </a:t>
            </a:r>
            <a:r>
              <a:rPr lang="tr" sz="1600" b="1" i="0" u="none" baseline="0">
                <a:solidFill>
                  <a:srgbClr val="FF0000"/>
                </a:solidFill>
              </a:rPr>
              <a:t>gerekçelerini</a:t>
            </a:r>
            <a:r>
              <a:rPr lang="tr" sz="1600" b="0" i="0" u="none" baseline="0"/>
              <a:t> ve söz konusu yetki veya usulün </a:t>
            </a:r>
            <a:r>
              <a:rPr lang="tr" sz="1600" b="1" i="0" u="none" baseline="0">
                <a:solidFill>
                  <a:srgbClr val="FF0000"/>
                </a:solidFill>
              </a:rPr>
              <a:t>kapsam</a:t>
            </a:r>
            <a:r>
              <a:rPr lang="tr" sz="1600" b="0" i="0" u="none" baseline="0">
                <a:solidFill>
                  <a:srgbClr val="FF0000"/>
                </a:solidFill>
              </a:rPr>
              <a:t> ve </a:t>
            </a:r>
            <a:r>
              <a:rPr lang="tr" sz="1600" b="1" i="0" u="none" baseline="0">
                <a:solidFill>
                  <a:srgbClr val="FF0000"/>
                </a:solidFill>
              </a:rPr>
              <a:t>süresinin</a:t>
            </a:r>
            <a:r>
              <a:rPr lang="tr" sz="1600" b="0" i="0" u="none" baseline="0">
                <a:solidFill>
                  <a:srgbClr val="FF0000"/>
                </a:solidFill>
              </a:rPr>
              <a:t> </a:t>
            </a:r>
            <a:r>
              <a:rPr lang="tr" sz="1600" b="1" i="0" u="none" baseline="0">
                <a:solidFill>
                  <a:srgbClr val="FF0000"/>
                </a:solidFill>
              </a:rPr>
              <a:t>sınırlandırılmasını</a:t>
            </a:r>
            <a:r>
              <a:rPr lang="tr" sz="1600" b="0" i="0" u="none" baseline="0"/>
              <a:t> içerir. </a:t>
            </a:r>
          </a:p>
          <a:p>
            <a:pPr marL="342900" indent="-342900" algn="just" rtl="0">
              <a:buFont typeface="Wingdings" pitchFamily="2" charset="2"/>
              <a:buChar char="Ø"/>
            </a:pPr>
            <a:endParaRPr lang="tr" sz="1600" dirty="0"/>
          </a:p>
          <a:p>
            <a:pPr marL="342900" indent="-342900" algn="just" rtl="0">
              <a:buFont typeface="Wingdings" pitchFamily="2" charset="2"/>
              <a:buChar char="Ø"/>
            </a:pPr>
            <a:r>
              <a:rPr lang="tr" sz="1600" b="0" i="0" u="none" baseline="0"/>
              <a:t>3) Taraflardan her biri, kamu çıkarına ve özellikle sağlam bir yargı idaresine uygun olduğu ölçüde, bu kısımdaki yetki ve usullerin, üçüncü şahısların hakları, sorumlulukları ve meşru çıkarları üzerindeki etkisini dikkate alır.</a:t>
            </a:r>
            <a:endParaRPr lang="tr" sz="1600" dirty="0"/>
          </a:p>
        </p:txBody>
      </p:sp>
      <p:sp>
        <p:nvSpPr>
          <p:cNvPr id="6" name="Rectangle 5">
            <a:extLst>
              <a:ext uri="{FF2B5EF4-FFF2-40B4-BE49-F238E27FC236}">
                <a16:creationId xmlns:a16="http://schemas.microsoft.com/office/drawing/2014/main" id="{524B6456-681F-2F44-A01A-AD3514E81BD2}"/>
              </a:ext>
            </a:extLst>
          </p:cNvPr>
          <p:cNvSpPr/>
          <p:nvPr/>
        </p:nvSpPr>
        <p:spPr>
          <a:xfrm>
            <a:off x="4289032" y="1506174"/>
            <a:ext cx="4290764" cy="2062103"/>
          </a:xfrm>
          <a:prstGeom prst="rect">
            <a:avLst/>
          </a:prstGeom>
        </p:spPr>
        <p:txBody>
          <a:bodyPr wrap="square">
            <a:spAutoFit/>
          </a:bodyPr>
          <a:lstStyle/>
          <a:p>
            <a:pPr marL="342900" indent="-342900" algn="just" rtl="0">
              <a:buFont typeface="Wingdings" pitchFamily="2" charset="2"/>
              <a:buChar char="ü"/>
            </a:pPr>
            <a:r>
              <a:rPr lang="tr" sz="1600" b="0" i="0" u="none" baseline="0"/>
              <a:t>Olası koşullar ve koruma önlemlerinin kapsamlı olmayan açıklayıcı listesi şunları içerir:</a:t>
            </a:r>
          </a:p>
          <a:p>
            <a:pPr marL="800100" lvl="1" indent="-342900" algn="just" rtl="0">
              <a:buFont typeface="Wingdings" pitchFamily="2" charset="2"/>
              <a:buChar char="ü"/>
            </a:pPr>
            <a:r>
              <a:rPr lang="tr" sz="1600" b="0" i="0" u="none" baseline="0"/>
              <a:t>Adli denetim</a:t>
            </a:r>
          </a:p>
          <a:p>
            <a:pPr marL="800100" lvl="1" indent="-342900" algn="just" rtl="0">
              <a:buFont typeface="Wingdings" pitchFamily="2" charset="2"/>
              <a:buChar char="ü"/>
            </a:pPr>
            <a:r>
              <a:rPr lang="tr" sz="1600" b="0" i="0" u="none" baseline="0"/>
              <a:t>Diğer bağımsız denetim</a:t>
            </a:r>
          </a:p>
          <a:p>
            <a:pPr marL="800100" lvl="1" indent="-342900" algn="just" rtl="0">
              <a:buFont typeface="Wingdings" pitchFamily="2" charset="2"/>
              <a:buChar char="ü"/>
            </a:pPr>
            <a:r>
              <a:rPr lang="tr" sz="1600" b="0" i="0" u="none" baseline="0"/>
              <a:t>Usule ilişkin yetkilerin uygulanmasının gerekçeleri</a:t>
            </a:r>
          </a:p>
          <a:p>
            <a:pPr marL="800100" lvl="1" indent="-342900" algn="just" rtl="0">
              <a:buFont typeface="Wingdings" pitchFamily="2" charset="2"/>
              <a:buChar char="ü"/>
            </a:pPr>
            <a:r>
              <a:rPr lang="tr" sz="1600" b="0" i="0" u="none" baseline="0"/>
              <a:t>Yetkilerin kapsamının sınırlandırılması</a:t>
            </a:r>
          </a:p>
          <a:p>
            <a:pPr marL="800100" lvl="1" indent="-342900" algn="just" rtl="0">
              <a:buFont typeface="Wingdings" pitchFamily="2" charset="2"/>
              <a:buChar char="ü"/>
            </a:pPr>
            <a:r>
              <a:rPr lang="tr" sz="1600" b="0" i="0" u="none" baseline="0"/>
              <a:t>Yetkilerin süresinin sınırlandırılması</a:t>
            </a:r>
          </a:p>
        </p:txBody>
      </p:sp>
    </p:spTree>
    <p:extLst>
      <p:ext uri="{BB962C8B-B14F-4D97-AF65-F5344CB8AC3E}">
        <p14:creationId xmlns:p14="http://schemas.microsoft.com/office/powerpoint/2010/main" val="1948060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Koşullar ve koruma önlemleri</a:t>
            </a:r>
            <a:endParaRPr lang="tr" sz="2000" dirty="0">
              <a:solidFill>
                <a:schemeClr val="bg1"/>
              </a:solidFill>
              <a:latin typeface="Verdana" panose="020B0604030504040204" pitchFamily="34" charset="0"/>
              <a:ea typeface="Verdana" panose="020B0604030504040204" pitchFamily="34" charset="0"/>
              <a:cs typeface="Verdana" charset="0"/>
            </a:endParaRPr>
          </a:p>
        </p:txBody>
      </p:sp>
      <p:sp>
        <p:nvSpPr>
          <p:cNvPr id="5" name="Rectangle 4">
            <a:extLst>
              <a:ext uri="{FF2B5EF4-FFF2-40B4-BE49-F238E27FC236}">
                <a16:creationId xmlns:a16="http://schemas.microsoft.com/office/drawing/2014/main" id="{7FA81925-418B-D44C-9255-2AEBBFBC0ADA}"/>
              </a:ext>
            </a:extLst>
          </p:cNvPr>
          <p:cNvSpPr/>
          <p:nvPr/>
        </p:nvSpPr>
        <p:spPr>
          <a:xfrm>
            <a:off x="152979" y="1348800"/>
            <a:ext cx="3961821" cy="4031873"/>
          </a:xfrm>
          <a:prstGeom prst="rect">
            <a:avLst/>
          </a:prstGeom>
        </p:spPr>
        <p:txBody>
          <a:bodyPr wrap="square">
            <a:spAutoFit/>
          </a:bodyPr>
          <a:lstStyle/>
          <a:p>
            <a:pPr marL="342900" indent="-342900" algn="just" rtl="0">
              <a:buFont typeface="Wingdings" pitchFamily="2" charset="2"/>
              <a:buChar char="Ø"/>
            </a:pPr>
            <a:r>
              <a:rPr lang="tr" sz="1600" b="0" i="0" u="none" baseline="0"/>
              <a:t>2) İlgili usul veya yetkinin niteliğine bağlı olarak, uygun koşullar ve koruma önlemleri, diğer hususların yanı sıra adli veya diğer bağımsız denetimi, uygulamanın gerekçelerini ve söz konusu yetki veya usulün kapsam ve süresinin sınırlandırılmasını içerir. </a:t>
            </a:r>
          </a:p>
          <a:p>
            <a:pPr marL="342900" indent="-342900" algn="just" rtl="0">
              <a:buFont typeface="Wingdings" pitchFamily="2" charset="2"/>
              <a:buChar char="Ø"/>
            </a:pPr>
            <a:endParaRPr lang="tr" sz="1600" dirty="0"/>
          </a:p>
          <a:p>
            <a:pPr marL="342900" indent="-342900" algn="just" rtl="0">
              <a:buFont typeface="Wingdings" pitchFamily="2" charset="2"/>
              <a:buChar char="Ø"/>
            </a:pPr>
            <a:r>
              <a:rPr lang="tr" sz="1600" b="0" i="0" u="none" baseline="0"/>
              <a:t>3) Taraflardan her biri, </a:t>
            </a:r>
            <a:r>
              <a:rPr lang="tr" sz="1600" b="1" i="0" u="none" baseline="0">
                <a:solidFill>
                  <a:srgbClr val="FF0000"/>
                </a:solidFill>
              </a:rPr>
              <a:t>kamu çıkarına</a:t>
            </a:r>
            <a:r>
              <a:rPr lang="tr" sz="1600" b="0" i="0" u="none" baseline="0"/>
              <a:t> ve özellikle </a:t>
            </a:r>
            <a:r>
              <a:rPr lang="tr" sz="1600" b="1" i="0" u="none" baseline="0">
                <a:solidFill>
                  <a:srgbClr val="FF0000"/>
                </a:solidFill>
              </a:rPr>
              <a:t>sağlam bir yargı idaresine</a:t>
            </a:r>
            <a:r>
              <a:rPr lang="tr" sz="1600" b="0" i="0" u="none" baseline="0"/>
              <a:t> uygun olduğu ölçüde, bu kısımdaki yetki ve usullerin, </a:t>
            </a:r>
            <a:r>
              <a:rPr lang="tr" sz="1600" b="1" i="0" u="none" baseline="0">
                <a:solidFill>
                  <a:srgbClr val="FF0000"/>
                </a:solidFill>
              </a:rPr>
              <a:t>üçüncü şahısların hakları, sorumlulukları ve meşru çıkarları</a:t>
            </a:r>
            <a:r>
              <a:rPr lang="tr" sz="1600" b="0" i="0" u="none" baseline="0"/>
              <a:t> üzerindeki etkisini dikkate alır.</a:t>
            </a:r>
            <a:endParaRPr lang="tr" sz="1600" dirty="0"/>
          </a:p>
        </p:txBody>
      </p:sp>
      <p:sp>
        <p:nvSpPr>
          <p:cNvPr id="6" name="Rectangle 5">
            <a:extLst>
              <a:ext uri="{FF2B5EF4-FFF2-40B4-BE49-F238E27FC236}">
                <a16:creationId xmlns:a16="http://schemas.microsoft.com/office/drawing/2014/main" id="{524B6456-681F-2F44-A01A-AD3514E81BD2}"/>
              </a:ext>
            </a:extLst>
          </p:cNvPr>
          <p:cNvSpPr/>
          <p:nvPr/>
        </p:nvSpPr>
        <p:spPr>
          <a:xfrm>
            <a:off x="4406630" y="1348800"/>
            <a:ext cx="4357992" cy="2800767"/>
          </a:xfrm>
          <a:prstGeom prst="rect">
            <a:avLst/>
          </a:prstGeom>
        </p:spPr>
        <p:txBody>
          <a:bodyPr wrap="square">
            <a:spAutoFit/>
          </a:bodyPr>
          <a:lstStyle/>
          <a:p>
            <a:pPr marL="342900" indent="-342900" algn="just" rtl="0">
              <a:buFont typeface="Wingdings" pitchFamily="2" charset="2"/>
              <a:buChar char="ü"/>
            </a:pPr>
            <a:r>
              <a:rPr lang="tr" sz="1600" b="0" i="0" u="none" baseline="0"/>
              <a:t>Kamu çıkarı (özellikle sağlam yargı idaresi) ve üçüncü şahısların hakları, sorumlulukları ve meşru çıkarları arasında denge sağlanmalıdır</a:t>
            </a:r>
          </a:p>
          <a:p>
            <a:pPr marL="342900" indent="-342900" algn="just" rtl="0">
              <a:buFont typeface="Wingdings" pitchFamily="2" charset="2"/>
              <a:buChar char="ü"/>
            </a:pPr>
            <a:endParaRPr lang="tr" sz="1600" dirty="0"/>
          </a:p>
          <a:p>
            <a:pPr marL="342900" indent="-342900" algn="just" rtl="0">
              <a:buFont typeface="Wingdings" pitchFamily="2" charset="2"/>
              <a:buChar char="ü"/>
            </a:pPr>
            <a:r>
              <a:rPr lang="tr" sz="1600" b="0" i="0" u="none" baseline="0"/>
              <a:t>Dikkate alınacak hususlar şunları içerir:</a:t>
            </a:r>
          </a:p>
          <a:p>
            <a:pPr marL="800100" lvl="1" indent="-342900" algn="just" rtl="0">
              <a:buFont typeface="Wingdings" pitchFamily="2" charset="2"/>
              <a:buChar char="ü"/>
            </a:pPr>
            <a:r>
              <a:rPr lang="tr" sz="1600" b="0" i="0" u="none" baseline="0"/>
              <a:t>Tüketici hizmetlerindeki aksamaların en aza indirilmesi</a:t>
            </a:r>
          </a:p>
          <a:p>
            <a:pPr marL="800100" lvl="1" indent="-342900" algn="just" rtl="0">
              <a:buFont typeface="Wingdings" pitchFamily="2" charset="2"/>
              <a:buChar char="ü"/>
            </a:pPr>
            <a:r>
              <a:rPr lang="tr" sz="1600" b="0" i="0" u="none" baseline="0"/>
              <a:t>İfşa veya ifşanın kolaylaştırılmasına ilişkin sorumluluktan korunma </a:t>
            </a:r>
          </a:p>
          <a:p>
            <a:pPr marL="800100" lvl="1" indent="-342900" algn="just" rtl="0">
              <a:buFont typeface="Wingdings" pitchFamily="2" charset="2"/>
              <a:buChar char="ü"/>
            </a:pPr>
            <a:r>
              <a:rPr lang="tr" sz="1600" b="0" i="0" u="none" baseline="0"/>
              <a:t>Kişisel çıkarların korunması </a:t>
            </a:r>
          </a:p>
        </p:txBody>
      </p:sp>
    </p:spTree>
    <p:extLst>
      <p:ext uri="{BB962C8B-B14F-4D97-AF65-F5344CB8AC3E}">
        <p14:creationId xmlns:p14="http://schemas.microsoft.com/office/powerpoint/2010/main" val="15556689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rtl="0"/>
            <a:r>
              <a:rPr lang="tr" sz="3200" b="1" i="0" u="none" baseline="0" dirty="0">
                <a:latin typeface="+mn-lt"/>
              </a:rPr>
              <a:t>DEPOLANAN BİLGİSAYAR VERİLERİNİN HIZLANDIRILMIŞ KORUMA ALTINA ALINMASI ve </a:t>
            </a:r>
            <a:r>
              <a:rPr lang="tr" sz="3200" b="1" i="0" u="none" baseline="0" dirty="0" smtClean="0">
                <a:latin typeface="+mn-lt"/>
              </a:rPr>
              <a:t>trafİk verİlerİNİn kIsmİ </a:t>
            </a:r>
            <a:r>
              <a:rPr lang="tr" sz="3200" dirty="0" smtClean="0">
                <a:latin typeface="+mn-lt"/>
              </a:rPr>
              <a:t>İ</a:t>
            </a:r>
            <a:r>
              <a:rPr lang="tr" sz="3200" b="1" i="0" u="none" baseline="0" dirty="0" smtClean="0">
                <a:latin typeface="+mn-lt"/>
              </a:rPr>
              <a:t>fşasI</a:t>
            </a:r>
            <a:endParaRPr lang="tr" sz="3200" b="1" i="0" u="none" baseline="0" dirty="0">
              <a:latin typeface="+mn-lt"/>
            </a:endParaRPr>
          </a:p>
        </p:txBody>
      </p:sp>
      <p:sp>
        <p:nvSpPr>
          <p:cNvPr id="3" name="Text Placeholder 2"/>
          <p:cNvSpPr>
            <a:spLocks noGrp="1"/>
          </p:cNvSpPr>
          <p:nvPr>
            <p:ph type="body" idx="1"/>
          </p:nvPr>
        </p:nvSpPr>
        <p:spPr/>
        <p:txBody>
          <a:bodyPr/>
          <a:lstStyle/>
          <a:p>
            <a:pPr algn="l" rtl="0"/>
            <a:r>
              <a:rPr lang="tr" b="0" i="0" u="none" baseline="0">
                <a:latin typeface="+mn-lt"/>
                <a:ea typeface="Verdana" panose="020B0604030504040204" pitchFamily="34" charset="0"/>
              </a:rPr>
              <a:t>Budapeşte Sözleşmesi Kapsamındaki Usule İlişkin Yetkiler (Kısım 1)</a:t>
            </a:r>
          </a:p>
          <a:p>
            <a:endParaRPr lang="tr" dirty="0"/>
          </a:p>
        </p:txBody>
      </p:sp>
      <p:sp>
        <p:nvSpPr>
          <p:cNvPr id="4" name="Slide Number Placeholder 3"/>
          <p:cNvSpPr>
            <a:spLocks noGrp="1"/>
          </p:cNvSpPr>
          <p:nvPr>
            <p:ph type="sldNum" sz="quarter" idx="10"/>
          </p:nvPr>
        </p:nvSpPr>
        <p:spPr/>
        <p:txBody>
          <a:bodyPr/>
          <a:lstStyle/>
          <a:p>
            <a:pPr algn="r" rtl="0"/>
            <a:fld id="{49C04F3A-82BD-4011-AADB-1F79FD7DF4BC}" type="slidenum">
              <a:rPr/>
              <a:pPr/>
              <a:t>14</a:t>
            </a:fld>
            <a:endParaRPr lang="tr" dirty="0"/>
          </a:p>
        </p:txBody>
      </p:sp>
      <p:sp>
        <p:nvSpPr>
          <p:cNvPr id="5" name="Text Placeholder 4"/>
          <p:cNvSpPr>
            <a:spLocks noGrp="1"/>
          </p:cNvSpPr>
          <p:nvPr>
            <p:ph type="body" sz="quarter" idx="11"/>
          </p:nvPr>
        </p:nvSpPr>
        <p:spPr/>
        <p:txBody>
          <a:bodyPr>
            <a:normAutofit lnSpcReduction="10000"/>
          </a:bodyPr>
          <a:lstStyle/>
          <a:p>
            <a:endParaRPr lang="tr" dirty="0" smtClean="0">
              <a:latin typeface="Verdana" charset="0"/>
              <a:cs typeface="Verdana" charset="0"/>
            </a:endParaRPr>
          </a:p>
          <a:p>
            <a:pPr algn="r" rtl="0"/>
            <a:r>
              <a:rPr lang="tr" b="0" i="0" u="none" baseline="0">
                <a:latin typeface="Verdana" charset="0"/>
                <a:cs typeface="Verdana" charset="0"/>
              </a:rPr>
              <a:t>Bölüm 3</a:t>
            </a:r>
            <a:endParaRPr lang="tr" sz="2000" dirty="0">
              <a:latin typeface="Verdana" charset="0"/>
              <a:cs typeface="Verdana" charset="0"/>
            </a:endParaRPr>
          </a:p>
          <a:p>
            <a:endParaRPr lang="tr" dirty="0"/>
          </a:p>
        </p:txBody>
      </p:sp>
    </p:spTree>
    <p:extLst>
      <p:ext uri="{BB962C8B-B14F-4D97-AF65-F5344CB8AC3E}">
        <p14:creationId xmlns:p14="http://schemas.microsoft.com/office/powerpoint/2010/main" val="302814974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7">
            <a:extLst>
              <a:ext uri="{FF2B5EF4-FFF2-40B4-BE49-F238E27FC236}">
                <a16:creationId xmlns:a16="http://schemas.microsoft.com/office/drawing/2014/main" id="{C4E7D0AE-F5E2-48F0-87FE-9287F73A74DA}"/>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700" b="0" i="0" u="none" baseline="0">
                <a:solidFill>
                  <a:schemeClr val="bg1"/>
                </a:solidFill>
                <a:latin typeface="Verdana" panose="020B0604030504040204" pitchFamily="34" charset="0"/>
                <a:ea typeface="Verdana" panose="020B0604030504040204" pitchFamily="34" charset="0"/>
                <a:cs typeface="Verdana" charset="0"/>
              </a:rPr>
              <a:t>Depolanan Bilgisayar Verilerinin Hızlandırılmış Koruma Altına Alınması</a:t>
            </a:r>
          </a:p>
        </p:txBody>
      </p:sp>
      <p:sp>
        <p:nvSpPr>
          <p:cNvPr id="4" name="Rectangle 3">
            <a:extLst>
              <a:ext uri="{FF2B5EF4-FFF2-40B4-BE49-F238E27FC236}">
                <a16:creationId xmlns:a16="http://schemas.microsoft.com/office/drawing/2014/main" id="{5862AA6F-ACDE-4466-86FA-86B30DF3D58B}"/>
              </a:ext>
            </a:extLst>
          </p:cNvPr>
          <p:cNvSpPr txBox="1">
            <a:spLocks/>
          </p:cNvSpPr>
          <p:nvPr/>
        </p:nvSpPr>
        <p:spPr>
          <a:xfrm>
            <a:off x="312057" y="1204573"/>
            <a:ext cx="8519885" cy="5292809"/>
          </a:xfrm>
          <a:prstGeom prst="rect">
            <a:avLst/>
          </a:prstGeom>
          <a:ln w="38100">
            <a:solidFill>
              <a:srgbClr val="FF0000"/>
            </a:solidFill>
          </a:ln>
        </p:spPr>
        <p:txBody>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rtl="0" eaLnBrk="1" hangingPunct="1">
              <a:lnSpc>
                <a:spcPct val="80000"/>
              </a:lnSpc>
              <a:spcBef>
                <a:spcPts val="600"/>
              </a:spcBef>
              <a:spcAft>
                <a:spcPts val="1200"/>
              </a:spcAft>
              <a:buFont typeface="Arial" pitchFamily="34" charset="0"/>
              <a:buNone/>
              <a:defRPr/>
            </a:pPr>
            <a:endParaRPr lang="tr" altLang="sr-Latn-RS" sz="1000" b="1" i="1" dirty="0">
              <a:ea typeface="ＭＳ Ｐゴシック" pitchFamily="34" charset="-128"/>
            </a:endParaRPr>
          </a:p>
          <a:p>
            <a:pPr marL="0" indent="0" algn="ctr" rtl="0" eaLnBrk="1" hangingPunct="1">
              <a:lnSpc>
                <a:spcPct val="80000"/>
              </a:lnSpc>
              <a:spcBef>
                <a:spcPts val="600"/>
              </a:spcBef>
              <a:spcAft>
                <a:spcPts val="1200"/>
              </a:spcAft>
              <a:buFont typeface="Arial" pitchFamily="34" charset="0"/>
              <a:buNone/>
              <a:defRPr/>
            </a:pPr>
            <a:r>
              <a:rPr lang="tr" sz="2600" b="1" i="1" u="none" baseline="0">
                <a:ea typeface="ＭＳ Ｐゴシック" pitchFamily="34" charset="-128"/>
              </a:rPr>
              <a:t>Bilgisayar verilerinin hızlandırılmış koruma altına alınması </a:t>
            </a:r>
          </a:p>
          <a:p>
            <a:pPr marL="0" indent="0" algn="ctr" rtl="0" eaLnBrk="1" hangingPunct="1">
              <a:lnSpc>
                <a:spcPct val="80000"/>
              </a:lnSpc>
              <a:spcBef>
                <a:spcPts val="600"/>
              </a:spcBef>
              <a:spcAft>
                <a:spcPts val="1200"/>
              </a:spcAft>
              <a:buFont typeface="Arial" pitchFamily="34" charset="0"/>
              <a:buNone/>
              <a:defRPr/>
            </a:pPr>
            <a:r>
              <a:rPr lang="tr" sz="2600" b="1" i="1" u="none" baseline="0">
                <a:ea typeface="ＭＳ Ｐゴシック" pitchFamily="34" charset="-128"/>
              </a:rPr>
              <a:t>Bilgisayar verilerinin hızlandırılmış koruma altına alınması ve ifşası</a:t>
            </a:r>
          </a:p>
          <a:p>
            <a:pPr marL="0" indent="0" algn="ctr" rtl="0" eaLnBrk="1" hangingPunct="1">
              <a:lnSpc>
                <a:spcPct val="80000"/>
              </a:lnSpc>
              <a:spcBef>
                <a:spcPts val="600"/>
              </a:spcBef>
              <a:spcAft>
                <a:spcPts val="1200"/>
              </a:spcAft>
              <a:buFont typeface="Arial" pitchFamily="34" charset="0"/>
              <a:buNone/>
              <a:defRPr/>
            </a:pPr>
            <a:r>
              <a:rPr lang="tr" sz="2600" b="1" i="1" u="none" baseline="0">
                <a:ea typeface="ＭＳ Ｐゴシック" pitchFamily="34" charset="-128"/>
              </a:rPr>
              <a:t>(Madde 16 ve 17 - Budapeşte Sözleşmesi)</a:t>
            </a:r>
          </a:p>
          <a:p>
            <a:pPr algn="l" rtl="0" eaLnBrk="1" hangingPunct="1">
              <a:lnSpc>
                <a:spcPct val="80000"/>
              </a:lnSpc>
              <a:spcBef>
                <a:spcPts val="600"/>
              </a:spcBef>
              <a:spcAft>
                <a:spcPts val="1200"/>
              </a:spcAft>
              <a:defRPr/>
            </a:pPr>
            <a:endParaRPr lang="tr" altLang="sr-Latn-RS" sz="1000" dirty="0">
              <a:ea typeface="ＭＳ Ｐゴシック" pitchFamily="34" charset="-128"/>
            </a:endParaRPr>
          </a:p>
          <a:p>
            <a:pPr algn="ctr" rtl="0" eaLnBrk="1" hangingPunct="1">
              <a:lnSpc>
                <a:spcPct val="80000"/>
              </a:lnSpc>
              <a:spcBef>
                <a:spcPts val="600"/>
              </a:spcBef>
              <a:spcAft>
                <a:spcPts val="1200"/>
              </a:spcAft>
              <a:defRPr/>
            </a:pPr>
            <a:r>
              <a:rPr lang="tr" sz="2000" b="0" i="1" u="none" baseline="0">
                <a:ea typeface="ＭＳ Ｐゴシック" pitchFamily="34" charset="-128"/>
              </a:rPr>
              <a:t>Çok yenilikçi ve son derece önemli </a:t>
            </a:r>
          </a:p>
          <a:p>
            <a:pPr algn="ctr" rtl="0" eaLnBrk="1" hangingPunct="1">
              <a:lnSpc>
                <a:spcPct val="80000"/>
              </a:lnSpc>
              <a:spcBef>
                <a:spcPts val="600"/>
              </a:spcBef>
              <a:spcAft>
                <a:spcPts val="1200"/>
              </a:spcAft>
              <a:defRPr/>
            </a:pPr>
            <a:r>
              <a:rPr lang="tr" sz="2000" b="0" i="1" u="none" baseline="0">
                <a:ea typeface="ＭＳ Ｐゴシック" pitchFamily="34" charset="-128"/>
              </a:rPr>
              <a:t>Farklı odak noktası </a:t>
            </a:r>
            <a:endParaRPr lang="tr" altLang="sr-Latn-RS" sz="2000" dirty="0">
              <a:ea typeface="ＭＳ Ｐゴシック" pitchFamily="34" charset="-128"/>
            </a:endParaRPr>
          </a:p>
          <a:p>
            <a:pPr algn="l" rtl="0" eaLnBrk="1" hangingPunct="1">
              <a:lnSpc>
                <a:spcPct val="80000"/>
              </a:lnSpc>
              <a:spcBef>
                <a:spcPts val="600"/>
              </a:spcBef>
              <a:spcAft>
                <a:spcPts val="1200"/>
              </a:spcAft>
              <a:defRPr/>
            </a:pPr>
            <a:r>
              <a:rPr lang="tr" sz="1800" b="0" i="1" u="none" baseline="0">
                <a:ea typeface="ＭＳ Ｐゴシック" pitchFamily="34" charset="-128"/>
              </a:rPr>
              <a:t>Her ikisi de dijital ortamda bilginin dolaşım hızına karşılık gelecek şekilde hızlandırılmıştır</a:t>
            </a:r>
          </a:p>
          <a:p>
            <a:pPr algn="l" rtl="0" eaLnBrk="1" hangingPunct="1">
              <a:lnSpc>
                <a:spcPct val="80000"/>
              </a:lnSpc>
              <a:spcBef>
                <a:spcPts val="600"/>
              </a:spcBef>
              <a:spcAft>
                <a:spcPts val="1200"/>
              </a:spcAft>
              <a:defRPr/>
            </a:pPr>
            <a:r>
              <a:rPr lang="tr" sz="1800" b="0" i="1" u="none" baseline="0">
                <a:ea typeface="ＭＳ Ｐゴシック" pitchFamily="34" charset="-128"/>
              </a:rPr>
              <a:t>Müdahalecilik seviyeleri çok yüksek değil</a:t>
            </a:r>
          </a:p>
          <a:p>
            <a:pPr algn="l" rtl="0" eaLnBrk="1" hangingPunct="1">
              <a:lnSpc>
                <a:spcPct val="80000"/>
              </a:lnSpc>
              <a:spcBef>
                <a:spcPts val="600"/>
              </a:spcBef>
              <a:spcAft>
                <a:spcPts val="1200"/>
              </a:spcAft>
              <a:defRPr/>
            </a:pPr>
            <a:r>
              <a:rPr lang="tr" sz="1800" b="0" i="1" u="none" baseline="0">
                <a:ea typeface="ＭＳ Ｐゴシック" pitchFamily="34" charset="-128"/>
              </a:rPr>
              <a:t>Trafik verileriyle ilgili olarak, hızlandırılmış ifşaya olanak tanıyan bir hüküm de vardır</a:t>
            </a:r>
          </a:p>
        </p:txBody>
      </p:sp>
    </p:spTree>
    <p:extLst>
      <p:ext uri="{BB962C8B-B14F-4D97-AF65-F5344CB8AC3E}">
        <p14:creationId xmlns:p14="http://schemas.microsoft.com/office/powerpoint/2010/main" val="18932377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1A46340-EE5D-49A6-9A95-B85B3C1BB0C8}"/>
              </a:ext>
            </a:extLst>
          </p:cNvPr>
          <p:cNvSpPr>
            <a:spLocks noGrp="1"/>
          </p:cNvSpPr>
          <p:nvPr>
            <p:ph idx="1"/>
          </p:nvPr>
        </p:nvSpPr>
        <p:spPr/>
        <p:txBody>
          <a:bodyPr/>
          <a:lstStyle/>
          <a:p>
            <a:endParaRPr lang="tr"/>
          </a:p>
        </p:txBody>
      </p:sp>
      <p:sp>
        <p:nvSpPr>
          <p:cNvPr id="12" name="TextBox 7">
            <a:extLst>
              <a:ext uri="{FF2B5EF4-FFF2-40B4-BE49-F238E27FC236}">
                <a16:creationId xmlns:a16="http://schemas.microsoft.com/office/drawing/2014/main" id="{7C840C58-E198-4AEA-A7E3-965EFCD48D5D}"/>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700" b="0" i="0" u="none" baseline="0">
                <a:solidFill>
                  <a:schemeClr val="bg1"/>
                </a:solidFill>
                <a:latin typeface="Verdana" panose="020B0604030504040204" pitchFamily="34" charset="0"/>
                <a:ea typeface="Verdana" panose="020B0604030504040204" pitchFamily="34" charset="0"/>
                <a:cs typeface="Verdana" charset="0"/>
              </a:rPr>
              <a:t>Depolanan Bilgisayar Verilerinin Hızlandırılmış Koruma Altına Alınması</a:t>
            </a:r>
          </a:p>
        </p:txBody>
      </p:sp>
      <p:pic>
        <p:nvPicPr>
          <p:cNvPr id="4" name="Picture 3">
            <a:extLst>
              <a:ext uri="{FF2B5EF4-FFF2-40B4-BE49-F238E27FC236}">
                <a16:creationId xmlns:a16="http://schemas.microsoft.com/office/drawing/2014/main" id="{4941B819-DDC5-468B-BA7A-9D7B273AC0C4}"/>
              </a:ext>
            </a:extLst>
          </p:cNvPr>
          <p:cNvPicPr>
            <a:picLocks noChangeAspect="1"/>
          </p:cNvPicPr>
          <p:nvPr/>
        </p:nvPicPr>
        <p:blipFill>
          <a:blip r:embed="rId3" cstate="print"/>
          <a:stretch>
            <a:fillRect/>
          </a:stretch>
        </p:blipFill>
        <p:spPr>
          <a:xfrm>
            <a:off x="0" y="1196752"/>
            <a:ext cx="9144000" cy="5256584"/>
          </a:xfrm>
          <a:prstGeom prst="rect">
            <a:avLst/>
          </a:prstGeom>
        </p:spPr>
      </p:pic>
    </p:spTree>
    <p:extLst>
      <p:ext uri="{BB962C8B-B14F-4D97-AF65-F5344CB8AC3E}">
        <p14:creationId xmlns:p14="http://schemas.microsoft.com/office/powerpoint/2010/main" val="39781882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700" b="0" i="0" u="none" baseline="0">
                <a:solidFill>
                  <a:schemeClr val="bg1"/>
                </a:solidFill>
                <a:latin typeface="Verdana" panose="020B0604030504040204" pitchFamily="34" charset="0"/>
                <a:ea typeface="Verdana" panose="020B0604030504040204" pitchFamily="34" charset="0"/>
                <a:cs typeface="Verdana" charset="0"/>
              </a:rPr>
              <a:t>Depolanan Bilgisayar Verilerinin Hızlandırılmış Koruma Altına Alınması</a:t>
            </a:r>
          </a:p>
        </p:txBody>
      </p:sp>
      <p:sp>
        <p:nvSpPr>
          <p:cNvPr id="23" name="Rectangle 22">
            <a:extLst>
              <a:ext uri="{FF2B5EF4-FFF2-40B4-BE49-F238E27FC236}">
                <a16:creationId xmlns:a16="http://schemas.microsoft.com/office/drawing/2014/main" id="{2F249C7A-C0AF-47C6-8876-946DBD6E0AA3}"/>
              </a:ext>
            </a:extLst>
          </p:cNvPr>
          <p:cNvSpPr/>
          <p:nvPr/>
        </p:nvSpPr>
        <p:spPr>
          <a:xfrm>
            <a:off x="189637" y="1287212"/>
            <a:ext cx="4085801" cy="5262979"/>
          </a:xfrm>
          <a:prstGeom prst="rect">
            <a:avLst/>
          </a:prstGeom>
        </p:spPr>
        <p:txBody>
          <a:bodyPr wrap="square">
            <a:spAutoFit/>
          </a:bodyPr>
          <a:lstStyle/>
          <a:p>
            <a:pPr marL="342900" indent="-342900" algn="just" rtl="0">
              <a:buFont typeface="Wingdings" pitchFamily="2" charset="2"/>
              <a:buChar char="Ø"/>
            </a:pPr>
            <a:r>
              <a:rPr lang="tr" sz="1400" b="0" i="0" u="none" baseline="0" dirty="0"/>
              <a:t>1. Taraflardan her biri, özellikle bilgisayar verilerinin kaybolma veya değiştirilme riskinin yüksek olduğuna inanmak için yeterli gerekçelerin olduğu durumlarda, yetkili makamlarının bir bilgisayar sistemi aracılığıyla depolanan trafik verileri de dahil olmak üzere belirtilen bilgisayar verilerinin hızla koruma altına alınmasını </a:t>
            </a:r>
            <a:r>
              <a:rPr lang="tr" sz="1400" b="1" i="0" u="none" baseline="0" dirty="0">
                <a:solidFill>
                  <a:srgbClr val="FF0000"/>
                </a:solidFill>
              </a:rPr>
              <a:t>emretmesine veya benzer bir şekilde sağlamasına</a:t>
            </a:r>
            <a:r>
              <a:rPr lang="tr" sz="1400" b="0" i="0" u="none" baseline="0" dirty="0"/>
              <a:t> olanak tanımak için gerekli olabilecek yasal ve diğer önlemleri alır.</a:t>
            </a:r>
          </a:p>
          <a:p>
            <a:pPr marL="342900" indent="-342900" algn="just" rtl="0">
              <a:buFont typeface="Wingdings" pitchFamily="2" charset="2"/>
              <a:buChar char="Ø"/>
            </a:pPr>
            <a:endParaRPr lang="tr" sz="1400" dirty="0"/>
          </a:p>
          <a:p>
            <a:pPr marL="342900" indent="-342900" algn="just" rtl="0">
              <a:buFont typeface="Wingdings" pitchFamily="2" charset="2"/>
              <a:buChar char="Ø"/>
            </a:pPr>
            <a:r>
              <a:rPr lang="tr" sz="1400" b="0" i="0" u="none" baseline="0" dirty="0"/>
              <a:t>2. Bir Tarafın, bir kişinin elinde veya kontrolünde bulunan belirli depolanan bilgisayar verilerinin koruma altına alınması için bu kişiye bir emir vererek yukarıdaki paragraf 1'i uygulamaya koyduğu durumlarda, bu Taraf, yetkili makamların ifşayı talep etmesine olanak tanımak için doksan günden daha uzun olmamak üzere gerekli bir süre boyunca söz konusu kişiyi söz konusu bilgisayar verilerini koruma altına almaya ve verilerin bütünlüğünü korumaya mecbur bırakmak için gerekli olabilecek yasal ve diğer önlemleri alır. Bir Taraf, bu tür bir emrin daha sonra yenilenmesini öngörebilir.</a:t>
            </a:r>
            <a:endParaRPr lang="tr" sz="1400" dirty="0"/>
          </a:p>
        </p:txBody>
      </p:sp>
      <p:sp>
        <p:nvSpPr>
          <p:cNvPr id="25" name="Rectangle 24">
            <a:extLst>
              <a:ext uri="{FF2B5EF4-FFF2-40B4-BE49-F238E27FC236}">
                <a16:creationId xmlns:a16="http://schemas.microsoft.com/office/drawing/2014/main" id="{6835138B-B564-4190-A328-AFB4CD3FE797}"/>
              </a:ext>
            </a:extLst>
          </p:cNvPr>
          <p:cNvSpPr/>
          <p:nvPr/>
        </p:nvSpPr>
        <p:spPr>
          <a:xfrm>
            <a:off x="4275438" y="1287212"/>
            <a:ext cx="4343268" cy="2862322"/>
          </a:xfrm>
          <a:prstGeom prst="rect">
            <a:avLst/>
          </a:prstGeom>
        </p:spPr>
        <p:txBody>
          <a:bodyPr wrap="square">
            <a:spAutoFit/>
          </a:bodyPr>
          <a:lstStyle/>
          <a:p>
            <a:pPr marL="342900" indent="-342900" algn="just" rtl="0">
              <a:buFont typeface="Wingdings" pitchFamily="2" charset="2"/>
              <a:buChar char="ü"/>
            </a:pPr>
            <a:r>
              <a:rPr lang="tr" sz="1500" b="0" i="0" u="none" baseline="0"/>
              <a:t>Koruma, aşağıdaki yöntemlerle emredilebilir veya benzer bir şekilde sağlanabilir:</a:t>
            </a:r>
          </a:p>
          <a:p>
            <a:pPr marL="800100" lvl="1" indent="-342900" algn="just" rtl="0">
              <a:buFont typeface="Wingdings" pitchFamily="2" charset="2"/>
              <a:buChar char="ü"/>
            </a:pPr>
            <a:r>
              <a:rPr lang="tr" sz="1500" b="0" i="0" u="none" baseline="0"/>
              <a:t>Adli emir</a:t>
            </a:r>
          </a:p>
          <a:p>
            <a:pPr marL="800100" lvl="1" indent="-342900" algn="just" rtl="0">
              <a:buFont typeface="Wingdings" pitchFamily="2" charset="2"/>
              <a:buChar char="ü"/>
            </a:pPr>
            <a:r>
              <a:rPr lang="tr" sz="1500" b="0" i="0" u="none" baseline="0"/>
              <a:t>İdari emir</a:t>
            </a:r>
          </a:p>
          <a:p>
            <a:pPr marL="800100" lvl="1" indent="-342900" algn="just" rtl="0">
              <a:buFont typeface="Wingdings" pitchFamily="2" charset="2"/>
              <a:buChar char="ü"/>
            </a:pPr>
            <a:r>
              <a:rPr lang="tr" sz="1500" b="0" i="0" u="none" baseline="0"/>
              <a:t>Talimat </a:t>
            </a:r>
          </a:p>
          <a:p>
            <a:pPr marL="800100" lvl="1" indent="-342900" algn="just" rtl="0">
              <a:buFont typeface="Wingdings" pitchFamily="2" charset="2"/>
              <a:buChar char="ü"/>
            </a:pPr>
            <a:r>
              <a:rPr lang="tr" sz="1500" b="0" i="0" u="none" baseline="0"/>
              <a:t>Arama ve el koyma </a:t>
            </a:r>
          </a:p>
          <a:p>
            <a:pPr marL="800100" lvl="1" indent="-342900" algn="just" rtl="0">
              <a:buFont typeface="Wingdings" pitchFamily="2" charset="2"/>
              <a:buChar char="ü"/>
            </a:pPr>
            <a:r>
              <a:rPr lang="tr" sz="1500" b="0" i="0" u="none" baseline="0"/>
              <a:t>Sunma emri</a:t>
            </a:r>
          </a:p>
          <a:p>
            <a:pPr marL="800100" lvl="1" indent="-342900" algn="just" rtl="0">
              <a:buFont typeface="Wingdings" pitchFamily="2" charset="2"/>
              <a:buChar char="ü"/>
            </a:pPr>
            <a:endParaRPr lang="tr" sz="1500" dirty="0"/>
          </a:p>
          <a:p>
            <a:pPr marL="342900" indent="-342900" algn="just" rtl="0">
              <a:buFont typeface="Wingdings" pitchFamily="2" charset="2"/>
              <a:buChar char="ü"/>
            </a:pPr>
            <a:r>
              <a:rPr lang="tr" sz="1500" b="0" i="0" u="none" baseline="0"/>
              <a:t>Budapeşte Sözleşmesinde koruma altına alma işleminin hızlı bir şekilde yapılması öngörülse de Taraflar, bunu nasıl uygulayacaklarını belirleme esnekliğine sahiptir. </a:t>
            </a:r>
          </a:p>
        </p:txBody>
      </p:sp>
    </p:spTree>
    <p:extLst>
      <p:ext uri="{BB962C8B-B14F-4D97-AF65-F5344CB8AC3E}">
        <p14:creationId xmlns:p14="http://schemas.microsoft.com/office/powerpoint/2010/main" val="22887546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700" b="0" i="0" u="none" baseline="0">
                <a:solidFill>
                  <a:schemeClr val="bg1"/>
                </a:solidFill>
                <a:latin typeface="Verdana" panose="020B0604030504040204" pitchFamily="34" charset="0"/>
                <a:ea typeface="Verdana" panose="020B0604030504040204" pitchFamily="34" charset="0"/>
                <a:cs typeface="Verdana" charset="0"/>
              </a:rPr>
              <a:t>Depolanan Bilgisayar Verilerinin Hızlandırılmış Koruma Altına Alınması</a:t>
            </a:r>
          </a:p>
        </p:txBody>
      </p:sp>
      <p:sp>
        <p:nvSpPr>
          <p:cNvPr id="23" name="Rectangle 22">
            <a:extLst>
              <a:ext uri="{FF2B5EF4-FFF2-40B4-BE49-F238E27FC236}">
                <a16:creationId xmlns:a16="http://schemas.microsoft.com/office/drawing/2014/main" id="{2F249C7A-C0AF-47C6-8876-946DBD6E0AA3}"/>
              </a:ext>
            </a:extLst>
          </p:cNvPr>
          <p:cNvSpPr/>
          <p:nvPr/>
        </p:nvSpPr>
        <p:spPr>
          <a:xfrm>
            <a:off x="238276" y="1262019"/>
            <a:ext cx="4105256" cy="5262979"/>
          </a:xfrm>
          <a:prstGeom prst="rect">
            <a:avLst/>
          </a:prstGeom>
        </p:spPr>
        <p:txBody>
          <a:bodyPr wrap="square">
            <a:spAutoFit/>
          </a:bodyPr>
          <a:lstStyle/>
          <a:p>
            <a:pPr marL="342900" indent="-342900" algn="just" rtl="0">
              <a:buFont typeface="Wingdings" pitchFamily="2" charset="2"/>
              <a:buChar char="Ø"/>
            </a:pPr>
            <a:r>
              <a:rPr lang="tr" sz="1400" b="0" i="0" u="none" baseline="0" dirty="0"/>
              <a:t>1. Taraflardan her biri, özellikle bilgisayar verilerinin kaybolma veya değiştirilme riskinin yüksek olduğuna inanmak için yeterli gerekçelerin olduğu durumlarda, yetkili makamlarının bir bilgisayar sistemi aracılığıyla depolanan trafik verileri de dahil olmak üzere belirtilen bilgisayar verilerinin </a:t>
            </a:r>
            <a:r>
              <a:rPr lang="tr" sz="1400" b="1" i="0" u="none" baseline="0" dirty="0">
                <a:solidFill>
                  <a:srgbClr val="FF0000"/>
                </a:solidFill>
              </a:rPr>
              <a:t>hızla koruma altına alınmasını</a:t>
            </a:r>
            <a:r>
              <a:rPr lang="tr" sz="1400" b="0" i="0" u="none" baseline="0" dirty="0"/>
              <a:t> emretmesine veya benzer bir şekilde sağlamasına olanak tanımak için gerekli olabilecek yasal ve diğer önlemleri alır.</a:t>
            </a:r>
          </a:p>
          <a:p>
            <a:pPr marL="342900" indent="-342900" algn="just" rtl="0">
              <a:buFont typeface="Wingdings" pitchFamily="2" charset="2"/>
              <a:buChar char="Ø"/>
            </a:pPr>
            <a:endParaRPr lang="tr" sz="1400" dirty="0"/>
          </a:p>
          <a:p>
            <a:pPr marL="342900" indent="-342900" algn="just" rtl="0">
              <a:buFont typeface="Wingdings" pitchFamily="2" charset="2"/>
              <a:buChar char="Ø"/>
            </a:pPr>
            <a:r>
              <a:rPr lang="tr" sz="1400" b="0" i="0" u="none" baseline="0" dirty="0"/>
              <a:t>2. Bir Tarafın, bir kişinin elinde veya kontrolünde bulunan belirli depolanan bilgisayar verilerinin koruma altına alınması için bu kişiye bir emir vererek yukarıdaki paragraf 1'i uygulamaya koyduğu durumlarda, bu Taraf, yetkili makamların ifşayı talep etmesine olanak tanımak için doksan günden daha uzun olmamak üzere gerekli bir süre boyunca söz konusu kişiyi söz konusu bilgisayar verilerini koruma altına almaya ve verilerin bütünlüğünü korumaya mecbur bırakmak için gerekli olabilecek yasal ve diğer önlemleri alır. Bir Taraf, bu tür bir emrin daha sonra yenilenmesini öngörebilir.</a:t>
            </a:r>
            <a:endParaRPr lang="tr" sz="1400" dirty="0"/>
          </a:p>
        </p:txBody>
      </p:sp>
      <p:sp>
        <p:nvSpPr>
          <p:cNvPr id="25" name="Rectangle 24">
            <a:extLst>
              <a:ext uri="{FF2B5EF4-FFF2-40B4-BE49-F238E27FC236}">
                <a16:creationId xmlns:a16="http://schemas.microsoft.com/office/drawing/2014/main" id="{6835138B-B564-4190-A328-AFB4CD3FE797}"/>
              </a:ext>
            </a:extLst>
          </p:cNvPr>
          <p:cNvSpPr/>
          <p:nvPr/>
        </p:nvSpPr>
        <p:spPr>
          <a:xfrm>
            <a:off x="4343532" y="1268171"/>
            <a:ext cx="4255719" cy="1938992"/>
          </a:xfrm>
          <a:prstGeom prst="rect">
            <a:avLst/>
          </a:prstGeom>
        </p:spPr>
        <p:txBody>
          <a:bodyPr wrap="square">
            <a:spAutoFit/>
          </a:bodyPr>
          <a:lstStyle/>
          <a:p>
            <a:pPr marL="342900" indent="-342900" algn="just" rtl="0">
              <a:buFont typeface="Wingdings" pitchFamily="2" charset="2"/>
              <a:buChar char="ü"/>
            </a:pPr>
            <a:r>
              <a:rPr lang="tr" sz="1500" b="0" i="0" u="none" baseline="0"/>
              <a:t>Bu yetki, mevcut depolanan verilerin, mevcut niteliği veya durumunun değişmesine veya bozulmasına neden olabilecek her şeyden korunmasını sağlar  </a:t>
            </a:r>
          </a:p>
          <a:p>
            <a:pPr marL="342900" indent="-342900" algn="just" rtl="0">
              <a:buFont typeface="Wingdings" pitchFamily="2" charset="2"/>
              <a:buChar char="ü"/>
            </a:pPr>
            <a:endParaRPr lang="tr" sz="1500" dirty="0"/>
          </a:p>
          <a:p>
            <a:pPr marL="342900" indent="-342900" algn="just" rtl="0">
              <a:buFont typeface="Wingdings" pitchFamily="2" charset="2"/>
              <a:buChar char="ü"/>
            </a:pPr>
            <a:r>
              <a:rPr lang="tr" sz="1500" b="0" i="0" u="none" baseline="0"/>
              <a:t>Mutlaka şunları içermesi gerekmez:</a:t>
            </a:r>
          </a:p>
          <a:p>
            <a:pPr marL="800100" lvl="1" indent="-342900" algn="just" rtl="0">
              <a:buFont typeface="Wingdings" pitchFamily="2" charset="2"/>
              <a:buChar char="ü"/>
            </a:pPr>
            <a:r>
              <a:rPr lang="tr" sz="1500" b="0" i="0" u="none" baseline="0"/>
              <a:t>korunan verilerin erişilemez hale getirilmesi</a:t>
            </a:r>
          </a:p>
          <a:p>
            <a:pPr marL="800100" lvl="1" indent="-342900" algn="just" rtl="0">
              <a:buFont typeface="Wingdings" pitchFamily="2" charset="2"/>
              <a:buChar char="ü"/>
            </a:pPr>
            <a:r>
              <a:rPr lang="tr" sz="1500" b="0" i="0" u="none" baseline="0"/>
              <a:t>verilerin kopyasının meşru kullanıcılar tarafından kullanılmasının engellenmesi</a:t>
            </a:r>
            <a:endParaRPr lang="tr" sz="1500" dirty="0"/>
          </a:p>
        </p:txBody>
      </p:sp>
    </p:spTree>
    <p:extLst>
      <p:ext uri="{BB962C8B-B14F-4D97-AF65-F5344CB8AC3E}">
        <p14:creationId xmlns:p14="http://schemas.microsoft.com/office/powerpoint/2010/main" val="39398703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44624"/>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700" b="0" i="0" u="none" baseline="0">
                <a:solidFill>
                  <a:schemeClr val="bg1"/>
                </a:solidFill>
                <a:latin typeface="Verdana" panose="020B0604030504040204" pitchFamily="34" charset="0"/>
                <a:ea typeface="Verdana" panose="020B0604030504040204" pitchFamily="34" charset="0"/>
                <a:cs typeface="Verdana" charset="0"/>
              </a:rPr>
              <a:t>Depolanan Bilgisayar Verilerinin Hızlandırılmış Koruma Altına Alınması</a:t>
            </a:r>
          </a:p>
        </p:txBody>
      </p:sp>
      <p:sp>
        <p:nvSpPr>
          <p:cNvPr id="23" name="Rectangle 22">
            <a:extLst>
              <a:ext uri="{FF2B5EF4-FFF2-40B4-BE49-F238E27FC236}">
                <a16:creationId xmlns:a16="http://schemas.microsoft.com/office/drawing/2014/main" id="{2F249C7A-C0AF-47C6-8876-946DBD6E0AA3}"/>
              </a:ext>
            </a:extLst>
          </p:cNvPr>
          <p:cNvSpPr/>
          <p:nvPr/>
        </p:nvSpPr>
        <p:spPr>
          <a:xfrm>
            <a:off x="209093" y="1309828"/>
            <a:ext cx="3889351" cy="5047536"/>
          </a:xfrm>
          <a:prstGeom prst="rect">
            <a:avLst/>
          </a:prstGeom>
        </p:spPr>
        <p:txBody>
          <a:bodyPr wrap="square">
            <a:spAutoFit/>
          </a:bodyPr>
          <a:lstStyle/>
          <a:p>
            <a:pPr marL="342900" indent="-342900" algn="just" rtl="0">
              <a:buFont typeface="Wingdings" pitchFamily="2" charset="2"/>
              <a:buChar char="Ø"/>
            </a:pPr>
            <a:r>
              <a:rPr lang="tr" sz="1400" b="0" i="0" u="none" baseline="0"/>
              <a:t>1. Taraflardan her biri, özellikle bilgisayar verilerinin kaybolma veya değiştirilme riskinin yüksek olduğuna inanmak için yeterli gerekçelerin olduğu durumlarda, yetkili makamlarının bir bilgisayar sistemi aracılığıyla depolanan </a:t>
            </a:r>
            <a:r>
              <a:rPr lang="tr" sz="1400" b="1" i="0" u="none" baseline="0">
                <a:solidFill>
                  <a:srgbClr val="FF0000"/>
                </a:solidFill>
              </a:rPr>
              <a:t>trafik verileri de dahil olmak üzere belirtilen bilgisayar verilerinin</a:t>
            </a:r>
            <a:r>
              <a:rPr lang="tr" sz="1400" b="0" i="0" u="none" baseline="0"/>
              <a:t> hızla koruma altına alınmasını emretmesine veya benzer bir şekilde sağlamasına olanak tanımak için gerekli olabilecek yasal ve diğer önlemleri alır.</a:t>
            </a:r>
          </a:p>
          <a:p>
            <a:pPr marL="342900" indent="-342900" algn="just" rtl="0">
              <a:buFont typeface="Wingdings" pitchFamily="2" charset="2"/>
              <a:buChar char="Ø"/>
            </a:pPr>
            <a:endParaRPr lang="tr" sz="1400" dirty="0"/>
          </a:p>
          <a:p>
            <a:pPr marL="342900" indent="-342900" algn="just" rtl="0">
              <a:buFont typeface="Wingdings" pitchFamily="2" charset="2"/>
              <a:buChar char="Ø"/>
            </a:pPr>
            <a:r>
              <a:rPr lang="tr" sz="1400" b="0" i="0" u="none" baseline="0"/>
              <a:t>2. Bir Tarafın, bir kişinin elinde veya kontrolünde bulunan belirli depolanan bilgisayar verilerinin koruma altına alınması için bu kişiye bir emir vererek yukarıdaki paragraf 1'i uygulamaya koyduğu durumlarda, bu Taraf, yetkili makamların ifşayı talep etmesine olanak tanımak için doksan günden daha uzun olmamak üzere gerekli bir süre boyunca söz konusu kişiyi söz konusu bilgisayar verilerini koruma altına almaya ve verilerin bütünlüğünü korumaya mecbur bırakmak için gerekli olabilecek yasal ve diğer önlemleri alır. Bir Taraf, bu tür bir emrin daha sonra yenilenmesini öngörebilir.</a:t>
            </a:r>
            <a:endParaRPr lang="tr" sz="1400" dirty="0"/>
          </a:p>
        </p:txBody>
      </p:sp>
      <p:sp>
        <p:nvSpPr>
          <p:cNvPr id="25" name="Rectangle 24">
            <a:extLst>
              <a:ext uri="{FF2B5EF4-FFF2-40B4-BE49-F238E27FC236}">
                <a16:creationId xmlns:a16="http://schemas.microsoft.com/office/drawing/2014/main" id="{6835138B-B564-4190-A328-AFB4CD3FE797}"/>
              </a:ext>
            </a:extLst>
          </p:cNvPr>
          <p:cNvSpPr/>
          <p:nvPr/>
        </p:nvSpPr>
        <p:spPr>
          <a:xfrm>
            <a:off x="4435812" y="1309828"/>
            <a:ext cx="4095345" cy="2631490"/>
          </a:xfrm>
          <a:prstGeom prst="rect">
            <a:avLst/>
          </a:prstGeom>
        </p:spPr>
        <p:txBody>
          <a:bodyPr wrap="square">
            <a:spAutoFit/>
          </a:bodyPr>
          <a:lstStyle/>
          <a:p>
            <a:pPr marL="342900" indent="-342900" algn="just" rtl="0">
              <a:buFont typeface="Wingdings" pitchFamily="2" charset="2"/>
              <a:buChar char="ü"/>
            </a:pPr>
            <a:r>
              <a:rPr lang="tr" sz="1500" b="0" i="0" u="none" baseline="0"/>
              <a:t>Bu yetki, aşağıdakiler de dahil olmak üzere tüm bilgisayar verilerini kapsar:</a:t>
            </a:r>
          </a:p>
          <a:p>
            <a:pPr marL="800100" lvl="1" indent="-342900" algn="just" rtl="0">
              <a:buFont typeface="Wingdings" pitchFamily="2" charset="2"/>
              <a:buChar char="ü"/>
            </a:pPr>
            <a:r>
              <a:rPr lang="tr" sz="1500" b="0" i="0" u="none" baseline="0"/>
              <a:t>Ticari, sağlıkla ilgili, kişisel veya diğer kayıtlar </a:t>
            </a:r>
          </a:p>
          <a:p>
            <a:pPr marL="800100" lvl="1" indent="-342900" algn="just" rtl="0">
              <a:buFont typeface="Wingdings" pitchFamily="2" charset="2"/>
              <a:buChar char="ü"/>
            </a:pPr>
            <a:r>
              <a:rPr lang="tr" sz="1500" b="0" i="0" u="none" baseline="0"/>
              <a:t>Trafik verileri </a:t>
            </a:r>
          </a:p>
          <a:p>
            <a:pPr marL="800100" lvl="1" indent="-342900" algn="just" rtl="0">
              <a:buFont typeface="Wingdings" pitchFamily="2" charset="2"/>
              <a:buChar char="ü"/>
            </a:pPr>
            <a:endParaRPr lang="tr" sz="1500" dirty="0"/>
          </a:p>
          <a:p>
            <a:pPr marL="342900" indent="-342900" algn="just" rtl="0">
              <a:buFont typeface="Wingdings" pitchFamily="2" charset="2"/>
              <a:buChar char="ü"/>
            </a:pPr>
            <a:r>
              <a:rPr lang="tr" sz="1500" b="0" i="0" u="none" baseline="0"/>
              <a:t>Belirli bir vakanın soruşturulmasıyla ilgili olarak tedbirler uygulanmalıdır </a:t>
            </a:r>
          </a:p>
          <a:p>
            <a:pPr marL="342900" indent="-342900" algn="just" rtl="0">
              <a:buFont typeface="Wingdings" pitchFamily="2" charset="2"/>
              <a:buChar char="ü"/>
            </a:pPr>
            <a:endParaRPr lang="tr" sz="1500" dirty="0"/>
          </a:p>
          <a:p>
            <a:pPr marL="342900" indent="-342900" algn="just" rtl="0">
              <a:buFont typeface="Wingdings" pitchFamily="2" charset="2"/>
              <a:buChar char="ü"/>
            </a:pPr>
            <a:r>
              <a:rPr lang="tr" sz="1500" b="0" i="0" u="none" baseline="0"/>
              <a:t>Belirtilen bilgisayar verileriyle (belirsiz miktarlarda veri değil) ilgili olarak tedbir uygulanmalıdır</a:t>
            </a:r>
          </a:p>
        </p:txBody>
      </p:sp>
    </p:spTree>
    <p:extLst>
      <p:ext uri="{BB962C8B-B14F-4D97-AF65-F5344CB8AC3E}">
        <p14:creationId xmlns:p14="http://schemas.microsoft.com/office/powerpoint/2010/main" val="40534463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CE3C051-7F78-4EAF-8CA3-B9689E461A1C}"/>
              </a:ext>
            </a:extLst>
          </p:cNvPr>
          <p:cNvSpPr>
            <a:spLocks noGrp="1"/>
          </p:cNvSpPr>
          <p:nvPr>
            <p:ph idx="1"/>
          </p:nvPr>
        </p:nvSpPr>
        <p:spPr/>
        <p:txBody>
          <a:bodyPr/>
          <a:lstStyle/>
          <a:p>
            <a:pPr marL="514350" indent="-514350" algn="l" rtl="0">
              <a:lnSpc>
                <a:spcPct val="150000"/>
              </a:lnSpc>
              <a:buFont typeface="+mj-lt"/>
              <a:buAutoNum type="arabicPeriod"/>
            </a:pPr>
            <a:r>
              <a:rPr lang="tr" b="0" i="0" u="none" baseline="0" dirty="0">
                <a:ea typeface="Verdana" panose="020B0604030504040204" pitchFamily="34" charset="0"/>
              </a:rPr>
              <a:t>Usule İlişkin Yetkilerin Kapsamı </a:t>
            </a:r>
          </a:p>
          <a:p>
            <a:pPr marL="514350" indent="-514350" algn="l" rtl="0">
              <a:lnSpc>
                <a:spcPct val="150000"/>
              </a:lnSpc>
              <a:buFont typeface="+mj-lt"/>
              <a:buAutoNum type="arabicPeriod"/>
            </a:pPr>
            <a:r>
              <a:rPr lang="tr" b="0" i="0" u="none" baseline="0" dirty="0">
                <a:ea typeface="Verdana" panose="020B0604030504040204" pitchFamily="34" charset="0"/>
              </a:rPr>
              <a:t>Koşullar ve Koruma Önlemleri </a:t>
            </a:r>
          </a:p>
          <a:p>
            <a:pPr marL="514350" indent="-514350" algn="l" rtl="0">
              <a:lnSpc>
                <a:spcPct val="150000"/>
              </a:lnSpc>
              <a:buFont typeface="+mj-lt"/>
              <a:buAutoNum type="arabicPeriod"/>
            </a:pPr>
            <a:r>
              <a:rPr lang="tr" b="0" i="0" u="none" baseline="0" dirty="0">
                <a:ea typeface="Verdana" panose="020B0604030504040204" pitchFamily="34" charset="0"/>
              </a:rPr>
              <a:t>Depolanan Bilgisayar Verilerinin Hızlandırılmış Koruma Altına Alınması ve Trafik Verilerinin Kısmi İfşası</a:t>
            </a:r>
          </a:p>
          <a:p>
            <a:pPr marL="514350" indent="-514350" algn="l" rtl="0">
              <a:lnSpc>
                <a:spcPct val="150000"/>
              </a:lnSpc>
              <a:buFont typeface="+mj-lt"/>
              <a:buAutoNum type="arabicPeriod"/>
            </a:pPr>
            <a:r>
              <a:rPr lang="tr" b="0" i="0" u="none" baseline="0" dirty="0">
                <a:ea typeface="Verdana" panose="020B0604030504040204" pitchFamily="34" charset="0"/>
              </a:rPr>
              <a:t>Sunma Emirleri</a:t>
            </a:r>
          </a:p>
          <a:p>
            <a:pPr marL="0" indent="0" algn="l" rtl="0">
              <a:buNone/>
            </a:pPr>
            <a:endParaRPr lang="tr" dirty="0"/>
          </a:p>
        </p:txBody>
      </p:sp>
      <p:sp>
        <p:nvSpPr>
          <p:cNvPr id="3" name="Slide Number Placeholder 2">
            <a:extLst>
              <a:ext uri="{FF2B5EF4-FFF2-40B4-BE49-F238E27FC236}">
                <a16:creationId xmlns:a16="http://schemas.microsoft.com/office/drawing/2014/main" id="{326DEE90-BBA0-4583-ACBF-ECFB113664A1}"/>
              </a:ext>
            </a:extLst>
          </p:cNvPr>
          <p:cNvSpPr>
            <a:spLocks noGrp="1"/>
          </p:cNvSpPr>
          <p:nvPr>
            <p:ph type="sldNum" sz="quarter" idx="10"/>
          </p:nvPr>
        </p:nvSpPr>
        <p:spPr/>
        <p:txBody>
          <a:bodyPr/>
          <a:lstStyle/>
          <a:p>
            <a:pPr algn="r" rtl="0"/>
            <a:fld id="{49C04F3A-82BD-4011-AADB-1F79FD7DF4BC}" type="slidenum">
              <a:rPr/>
              <a:pPr/>
              <a:t>2</a:t>
            </a:fld>
            <a:endParaRPr lang="tr" dirty="0"/>
          </a:p>
        </p:txBody>
      </p:sp>
      <p:sp>
        <p:nvSpPr>
          <p:cNvPr id="4" name="Text Placeholder 3">
            <a:extLst>
              <a:ext uri="{FF2B5EF4-FFF2-40B4-BE49-F238E27FC236}">
                <a16:creationId xmlns:a16="http://schemas.microsoft.com/office/drawing/2014/main" id="{B9B1F5F5-B558-4D71-96FB-A9C9C54C9C78}"/>
              </a:ext>
            </a:extLst>
          </p:cNvPr>
          <p:cNvSpPr>
            <a:spLocks noGrp="1"/>
          </p:cNvSpPr>
          <p:nvPr>
            <p:ph type="body" sz="quarter" idx="11"/>
          </p:nvPr>
        </p:nvSpPr>
        <p:spPr/>
        <p:txBody>
          <a:bodyPr/>
          <a:lstStyle/>
          <a:p>
            <a:endParaRPr lang="tr" dirty="0" smtClean="0">
              <a:latin typeface="Verdana" charset="0"/>
              <a:cs typeface="Verdana" charset="0"/>
            </a:endParaRPr>
          </a:p>
          <a:p>
            <a:pPr algn="r" rtl="0"/>
            <a:r>
              <a:rPr lang="tr" b="0" i="0" u="none" baseline="0">
                <a:latin typeface="Verdana" charset="0"/>
                <a:cs typeface="Verdana" charset="0"/>
              </a:rPr>
              <a:t>Oturum içeriği</a:t>
            </a:r>
            <a:endParaRPr lang="tr" sz="2000" dirty="0">
              <a:latin typeface="Verdana" charset="0"/>
              <a:cs typeface="Verdana" charset="0"/>
            </a:endParaRPr>
          </a:p>
          <a:p>
            <a:endParaRPr lang="tr" dirty="0"/>
          </a:p>
        </p:txBody>
      </p:sp>
    </p:spTree>
    <p:extLst>
      <p:ext uri="{BB962C8B-B14F-4D97-AF65-F5344CB8AC3E}">
        <p14:creationId xmlns:p14="http://schemas.microsoft.com/office/powerpoint/2010/main" val="248574018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100223"/>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700" b="0" i="0" u="none" baseline="0">
                <a:solidFill>
                  <a:schemeClr val="bg1"/>
                </a:solidFill>
                <a:latin typeface="Verdana" panose="020B0604030504040204" pitchFamily="34" charset="0"/>
                <a:ea typeface="Verdana" panose="020B0604030504040204" pitchFamily="34" charset="0"/>
                <a:cs typeface="Verdana" charset="0"/>
              </a:rPr>
              <a:t>Depolanan Bilgisayar Verilerinin Hızlandırılmış Koruma Altına Alınması</a:t>
            </a:r>
          </a:p>
        </p:txBody>
      </p:sp>
      <p:sp>
        <p:nvSpPr>
          <p:cNvPr id="2" name="Rectangle 1">
            <a:extLst>
              <a:ext uri="{FF2B5EF4-FFF2-40B4-BE49-F238E27FC236}">
                <a16:creationId xmlns:a16="http://schemas.microsoft.com/office/drawing/2014/main" id="{6307FADD-3E6B-406F-9B66-C841DF391B79}"/>
              </a:ext>
            </a:extLst>
          </p:cNvPr>
          <p:cNvSpPr/>
          <p:nvPr/>
        </p:nvSpPr>
        <p:spPr>
          <a:xfrm>
            <a:off x="121544" y="1272817"/>
            <a:ext cx="4153894" cy="5262979"/>
          </a:xfrm>
          <a:prstGeom prst="rect">
            <a:avLst/>
          </a:prstGeom>
        </p:spPr>
        <p:txBody>
          <a:bodyPr wrap="square">
            <a:spAutoFit/>
          </a:bodyPr>
          <a:lstStyle/>
          <a:p>
            <a:pPr marL="342900" indent="-342900" algn="just" rtl="0">
              <a:buFont typeface="Wingdings" pitchFamily="2" charset="2"/>
              <a:buChar char="Ø"/>
            </a:pPr>
            <a:r>
              <a:rPr lang="tr" sz="1400" b="0" i="0" u="none" baseline="0" dirty="0"/>
              <a:t>1. Taraflardan her biri, özellikle bilgisayar verilerinin kaybolma veya değiştirilme riskinin yüksek olduğuna inanmak için yeterli gerekçelerin olduğu durumlarda, yetkili makamlarının </a:t>
            </a:r>
            <a:r>
              <a:rPr lang="tr" sz="1400" b="1" i="0" u="none" baseline="0" dirty="0">
                <a:solidFill>
                  <a:srgbClr val="FF0000"/>
                </a:solidFill>
              </a:rPr>
              <a:t>bir bilgisayar sistemi aracılığıyla depolanan</a:t>
            </a:r>
            <a:r>
              <a:rPr lang="tr" sz="1400" b="0" i="0" u="none" baseline="0" dirty="0"/>
              <a:t> trafik verileri de dahil olmak üzere belirtilen bilgisayar verilerinin hızla koruma altına alınmasını emretmesine veya benzer bir şekilde sağlamasına olanak tanımak için gerekli olabilecek yasal ve diğer önlemleri alır.</a:t>
            </a:r>
          </a:p>
          <a:p>
            <a:pPr marL="342900" indent="-342900" algn="just" rtl="0">
              <a:buFont typeface="Wingdings" pitchFamily="2" charset="2"/>
              <a:buChar char="Ø"/>
            </a:pPr>
            <a:endParaRPr lang="tr" sz="1400" dirty="0"/>
          </a:p>
          <a:p>
            <a:pPr marL="342900" indent="-342900" algn="just" rtl="0">
              <a:buFont typeface="Wingdings" pitchFamily="2" charset="2"/>
              <a:buChar char="Ø"/>
            </a:pPr>
            <a:r>
              <a:rPr lang="tr" sz="1400" b="0" i="0" u="none" baseline="0" dirty="0"/>
              <a:t>2. Bir Tarafın, bir kişinin elinde veya kontrolünde bulunan belirli depolanan bilgisayar verilerinin koruma altına alınması için bu kişiye bir emir vererek yukarıdaki paragraf 1'i uygulamaya koyduğu durumlarda, bu Taraf, yetkili makamların ifşayı talep etmesine olanak tanımak için doksan günden daha uzun olmamak üzere gerekli bir süre boyunca söz konusu kişiyi söz konusu bilgisayar verilerini koruma altına almaya ve verilerin bütünlüğünü korumaya mecbur bırakmak için gerekli olabilecek yasal ve diğer önlemleri alır. Bir Taraf, bu tür bir emrin daha sonra yenilenmesini öngörebilir.</a:t>
            </a:r>
            <a:endParaRPr lang="tr" sz="1400" dirty="0"/>
          </a:p>
        </p:txBody>
      </p:sp>
      <p:sp>
        <p:nvSpPr>
          <p:cNvPr id="3" name="Rectangle 2">
            <a:extLst>
              <a:ext uri="{FF2B5EF4-FFF2-40B4-BE49-F238E27FC236}">
                <a16:creationId xmlns:a16="http://schemas.microsoft.com/office/drawing/2014/main" id="{A67DD044-0EFC-4C9C-9F28-8A71A6074482}"/>
              </a:ext>
            </a:extLst>
          </p:cNvPr>
          <p:cNvSpPr/>
          <p:nvPr/>
        </p:nvSpPr>
        <p:spPr>
          <a:xfrm>
            <a:off x="4275438" y="1287212"/>
            <a:ext cx="4304358" cy="1708160"/>
          </a:xfrm>
          <a:prstGeom prst="rect">
            <a:avLst/>
          </a:prstGeom>
        </p:spPr>
        <p:txBody>
          <a:bodyPr wrap="square">
            <a:spAutoFit/>
          </a:bodyPr>
          <a:lstStyle/>
          <a:p>
            <a:pPr marL="342900" indent="-342900" algn="just" rtl="0">
              <a:buFont typeface="Wingdings" pitchFamily="2" charset="2"/>
              <a:buChar char="ü"/>
            </a:pPr>
            <a:r>
              <a:rPr lang="tr" sz="1500" b="0" i="0" u="none" baseline="0"/>
              <a:t>Koruma altına alma, genel veri saklama zorunluluğu getirmez</a:t>
            </a:r>
          </a:p>
          <a:p>
            <a:pPr marL="342900" indent="-342900" algn="just" rtl="0">
              <a:buFont typeface="Wingdings" pitchFamily="2" charset="2"/>
              <a:buChar char="ü"/>
            </a:pPr>
            <a:endParaRPr lang="tr" sz="1500" dirty="0"/>
          </a:p>
          <a:p>
            <a:pPr marL="342900" indent="-342900" algn="just" rtl="0">
              <a:buFont typeface="Wingdings" pitchFamily="2" charset="2"/>
              <a:buChar char="ü"/>
            </a:pPr>
            <a:r>
              <a:rPr lang="tr" sz="1500" b="0" i="0" u="none" baseline="0"/>
              <a:t>Koruma altına alınması istenen veriler:</a:t>
            </a:r>
          </a:p>
          <a:p>
            <a:pPr marL="800100" lvl="1" indent="-342900" algn="just" rtl="0">
              <a:buFont typeface="Wingdings" pitchFamily="2" charset="2"/>
              <a:buChar char="ü"/>
            </a:pPr>
            <a:r>
              <a:rPr lang="tr" sz="1500" b="0" i="0" u="none" baseline="0"/>
              <a:t>Halihazırda mevcut olmalı</a:t>
            </a:r>
          </a:p>
          <a:p>
            <a:pPr marL="800100" lvl="1" indent="-342900" algn="just" rtl="0">
              <a:buFont typeface="Wingdings" pitchFamily="2" charset="2"/>
              <a:buChar char="ü"/>
            </a:pPr>
            <a:r>
              <a:rPr lang="tr" sz="1500" b="0" i="0" u="none" baseline="0"/>
              <a:t>Halihazırda toplanmış ve bir bilgisayar sisteminde depolanmış olmalıdır </a:t>
            </a:r>
          </a:p>
        </p:txBody>
      </p:sp>
    </p:spTree>
    <p:extLst>
      <p:ext uri="{BB962C8B-B14F-4D97-AF65-F5344CB8AC3E}">
        <p14:creationId xmlns:p14="http://schemas.microsoft.com/office/powerpoint/2010/main" val="394744939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389756" y="48638"/>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700" b="0" i="0" u="none" baseline="0">
                <a:solidFill>
                  <a:schemeClr val="bg1"/>
                </a:solidFill>
                <a:latin typeface="Verdana" panose="020B0604030504040204" pitchFamily="34" charset="0"/>
                <a:ea typeface="Verdana" panose="020B0604030504040204" pitchFamily="34" charset="0"/>
                <a:cs typeface="Verdana" charset="0"/>
              </a:rPr>
              <a:t>Depolanan Bilgisayar Verilerinin Hızlandırılmış Koruma Altına Alınması</a:t>
            </a:r>
          </a:p>
        </p:txBody>
      </p:sp>
      <p:sp>
        <p:nvSpPr>
          <p:cNvPr id="2" name="Rectangle 1">
            <a:extLst>
              <a:ext uri="{FF2B5EF4-FFF2-40B4-BE49-F238E27FC236}">
                <a16:creationId xmlns:a16="http://schemas.microsoft.com/office/drawing/2014/main" id="{6307FADD-3E6B-406F-9B66-C841DF391B79}"/>
              </a:ext>
            </a:extLst>
          </p:cNvPr>
          <p:cNvSpPr/>
          <p:nvPr/>
        </p:nvSpPr>
        <p:spPr>
          <a:xfrm>
            <a:off x="199366" y="1287212"/>
            <a:ext cx="4076072" cy="5262979"/>
          </a:xfrm>
          <a:prstGeom prst="rect">
            <a:avLst/>
          </a:prstGeom>
        </p:spPr>
        <p:txBody>
          <a:bodyPr wrap="square">
            <a:spAutoFit/>
          </a:bodyPr>
          <a:lstStyle/>
          <a:p>
            <a:pPr marL="342900" indent="-342900" algn="just" rtl="0">
              <a:buFont typeface="Wingdings" pitchFamily="2" charset="2"/>
              <a:buChar char="Ø"/>
            </a:pPr>
            <a:r>
              <a:rPr lang="tr" sz="1400" b="0" i="0" u="none" baseline="0" dirty="0"/>
              <a:t>1. Taraflardan her biri, özellikle </a:t>
            </a:r>
            <a:r>
              <a:rPr lang="tr" sz="1400" b="1" i="0" u="none" baseline="0" dirty="0">
                <a:solidFill>
                  <a:srgbClr val="FF0000"/>
                </a:solidFill>
              </a:rPr>
              <a:t>bilgisayar verilerinin kaybolma veya değiştirilme riskinin yüksek olduğuna inanmak için yeterli gerekçelerin</a:t>
            </a:r>
            <a:r>
              <a:rPr lang="tr" sz="1400" b="0" i="0" u="none" baseline="0" dirty="0"/>
              <a:t> olduğu durumlarda, yetkili makamlarının bir bilgisayar sistemi aracılığıyla depolanan trafik verileri de dahil olmak üzere belirtilen bilgisayar verilerinin hızla koruma altına alınmasını emretmesine veya benzer bir şekilde sağlamasına olanak tanımak için gerekli olabilecek yasal ve diğer önlemleri alır.</a:t>
            </a:r>
          </a:p>
          <a:p>
            <a:pPr marL="342900" indent="-342900" algn="just" rtl="0">
              <a:buFont typeface="Wingdings" pitchFamily="2" charset="2"/>
              <a:buChar char="Ø"/>
            </a:pPr>
            <a:endParaRPr lang="tr" sz="1400" dirty="0"/>
          </a:p>
          <a:p>
            <a:pPr marL="342900" indent="-342900" algn="just" rtl="0">
              <a:buFont typeface="Wingdings" pitchFamily="2" charset="2"/>
              <a:buChar char="Ø"/>
            </a:pPr>
            <a:r>
              <a:rPr lang="tr" sz="1400" b="0" i="0" u="none" baseline="0" dirty="0"/>
              <a:t>2. Bir Tarafın, bir kişinin elinde veya kontrolünde bulunan belirli depolanan bilgisayar verilerinin koruma altına alınması için bu kişiye bir emir vererek yukarıdaki paragraf 1'i uygulamaya koyduğu durumlarda, bu Taraf, yetkili makamların ifşayı talep etmesine olanak tanımak için doksan günden daha uzun olmamak üzere gerekli bir süre boyunca söz konusu kişiyi söz konusu bilgisayar verilerini koruma altına almaya ve verilerin bütünlüğünü korumaya mecbur bırakmak için gerekli olabilecek yasal ve diğer önlemleri alır. Bir Taraf, bu tür bir emrin daha sonra yenilenmesini öngörebilir.</a:t>
            </a:r>
            <a:endParaRPr lang="tr" sz="1400" dirty="0"/>
          </a:p>
        </p:txBody>
      </p:sp>
      <p:sp>
        <p:nvSpPr>
          <p:cNvPr id="3" name="Rectangle 2">
            <a:extLst>
              <a:ext uri="{FF2B5EF4-FFF2-40B4-BE49-F238E27FC236}">
                <a16:creationId xmlns:a16="http://schemas.microsoft.com/office/drawing/2014/main" id="{A67DD044-0EFC-4C9C-9F28-8A71A6074482}"/>
              </a:ext>
            </a:extLst>
          </p:cNvPr>
          <p:cNvSpPr/>
          <p:nvPr/>
        </p:nvSpPr>
        <p:spPr>
          <a:xfrm>
            <a:off x="4275438" y="1287212"/>
            <a:ext cx="4747018" cy="2169825"/>
          </a:xfrm>
          <a:prstGeom prst="rect">
            <a:avLst/>
          </a:prstGeom>
        </p:spPr>
        <p:txBody>
          <a:bodyPr wrap="square">
            <a:spAutoFit/>
          </a:bodyPr>
          <a:lstStyle/>
          <a:p>
            <a:pPr marL="342900" indent="-342900" algn="just" rtl="0">
              <a:buFont typeface="Wingdings" pitchFamily="2" charset="2"/>
              <a:buChar char="ü"/>
            </a:pPr>
            <a:r>
              <a:rPr lang="tr" sz="1500" b="0" i="0" u="none" baseline="0"/>
              <a:t>Koruma altına alma yetkisinin uygulanması için bilgisayar verilerinin kaybolma veya değiştirilmeye özellikle açık olduğuna dair gerekçeler olmalıdır</a:t>
            </a:r>
          </a:p>
          <a:p>
            <a:pPr marL="342900" indent="-342900" algn="just" rtl="0">
              <a:buFont typeface="Wingdings" pitchFamily="2" charset="2"/>
              <a:buChar char="ü"/>
            </a:pPr>
            <a:endParaRPr lang="tr" sz="1500" dirty="0"/>
          </a:p>
          <a:p>
            <a:pPr marL="342900" indent="-342900" algn="just" rtl="0">
              <a:buFont typeface="Wingdings" pitchFamily="2" charset="2"/>
              <a:buChar char="ü"/>
            </a:pPr>
            <a:r>
              <a:rPr lang="tr" sz="1500" b="0" i="0" u="none" baseline="0"/>
              <a:t>Örnekler:</a:t>
            </a:r>
          </a:p>
          <a:p>
            <a:pPr marL="800100" lvl="1" indent="-342900" algn="just" rtl="0">
              <a:buFont typeface="Wingdings" pitchFamily="2" charset="2"/>
              <a:buChar char="ü"/>
            </a:pPr>
            <a:r>
              <a:rPr lang="tr" sz="1500" b="0" i="0" u="none" baseline="0"/>
              <a:t>Veri silme politikası</a:t>
            </a:r>
          </a:p>
          <a:p>
            <a:pPr marL="800100" lvl="1" indent="-342900" algn="just" rtl="0">
              <a:buFont typeface="Wingdings" pitchFamily="2" charset="2"/>
              <a:buChar char="ü"/>
            </a:pPr>
            <a:r>
              <a:rPr lang="tr" sz="1500" b="0" i="0" u="none" baseline="0"/>
              <a:t>Sınırlı saklama politikası </a:t>
            </a:r>
          </a:p>
          <a:p>
            <a:pPr marL="800100" lvl="1" indent="-342900" algn="just" rtl="0">
              <a:buFont typeface="Wingdings" pitchFamily="2" charset="2"/>
              <a:buChar char="ü"/>
            </a:pPr>
            <a:r>
              <a:rPr lang="tr" sz="1500" b="0" i="0" u="none" baseline="0"/>
              <a:t>Güvenli olmayan veri depolama </a:t>
            </a:r>
          </a:p>
          <a:p>
            <a:pPr marL="800100" lvl="1" indent="-342900" algn="just" rtl="0">
              <a:buFont typeface="Wingdings" pitchFamily="2" charset="2"/>
              <a:buChar char="ü"/>
            </a:pPr>
            <a:r>
              <a:rPr lang="tr" sz="1500" b="0" i="0" u="none" baseline="0"/>
              <a:t>Güvenilmez saklayıcı kurum </a:t>
            </a:r>
          </a:p>
        </p:txBody>
      </p:sp>
    </p:spTree>
    <p:extLst>
      <p:ext uri="{BB962C8B-B14F-4D97-AF65-F5344CB8AC3E}">
        <p14:creationId xmlns:p14="http://schemas.microsoft.com/office/powerpoint/2010/main" val="280899546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389756" y="71040"/>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700" b="0" i="0" u="none" baseline="0">
                <a:solidFill>
                  <a:schemeClr val="bg1"/>
                </a:solidFill>
                <a:latin typeface="Verdana" panose="020B0604030504040204" pitchFamily="34" charset="0"/>
                <a:ea typeface="Verdana" panose="020B0604030504040204" pitchFamily="34" charset="0"/>
                <a:cs typeface="Verdana" charset="0"/>
              </a:rPr>
              <a:t>Depolanan Bilgisayar Verilerinin Hızlandırılmış Koruma Altına Alınması</a:t>
            </a:r>
          </a:p>
        </p:txBody>
      </p:sp>
      <p:sp>
        <p:nvSpPr>
          <p:cNvPr id="2" name="Rectangle 1">
            <a:extLst>
              <a:ext uri="{FF2B5EF4-FFF2-40B4-BE49-F238E27FC236}">
                <a16:creationId xmlns:a16="http://schemas.microsoft.com/office/drawing/2014/main" id="{6307FADD-3E6B-406F-9B66-C841DF391B79}"/>
              </a:ext>
            </a:extLst>
          </p:cNvPr>
          <p:cNvSpPr/>
          <p:nvPr/>
        </p:nvSpPr>
        <p:spPr>
          <a:xfrm>
            <a:off x="179910" y="1287212"/>
            <a:ext cx="3976454" cy="5478423"/>
          </a:xfrm>
          <a:prstGeom prst="rect">
            <a:avLst/>
          </a:prstGeom>
        </p:spPr>
        <p:txBody>
          <a:bodyPr wrap="square">
            <a:spAutoFit/>
          </a:bodyPr>
          <a:lstStyle/>
          <a:p>
            <a:pPr marL="342900" indent="-342900" algn="just" rtl="0">
              <a:buFont typeface="Wingdings" pitchFamily="2" charset="2"/>
              <a:buChar char="Ø"/>
            </a:pPr>
            <a:r>
              <a:rPr lang="tr" sz="1400" b="0" i="0" u="none" baseline="0" dirty="0"/>
              <a:t>1. Taraflardan her biri, özellikle bilgisayar verilerinin kaybolma veya değiştirilme riskinin yüksek olduğuna inanmak için yeterli gerekçelerin olduğu durumlarda, yetkili makamlarının bir bilgisayar sistemi aracılığıyla depolanan trafik verileri de dahil olmak üzere belirtilen bilgisayar verilerinin hızla koruma altına alınmasını emretmesine veya benzer bir şekilde sağlamasına olanak tanımak için gerekli olabilecek yasal ve diğer önlemleri alır.</a:t>
            </a:r>
          </a:p>
          <a:p>
            <a:pPr marL="342900" indent="-342900" algn="just" rtl="0">
              <a:buFont typeface="Wingdings" pitchFamily="2" charset="2"/>
              <a:buChar char="Ø"/>
            </a:pPr>
            <a:endParaRPr lang="tr" sz="1400" dirty="0"/>
          </a:p>
          <a:p>
            <a:pPr marL="342900" indent="-342900" algn="just" rtl="0">
              <a:buFont typeface="Wingdings" pitchFamily="2" charset="2"/>
              <a:buChar char="Ø"/>
            </a:pPr>
            <a:r>
              <a:rPr lang="tr" sz="1400" b="0" i="0" u="none" baseline="0" dirty="0"/>
              <a:t>2. Bir Tarafın, bir kişinin </a:t>
            </a:r>
            <a:r>
              <a:rPr lang="tr" sz="1400" b="1" i="0" u="none" baseline="0" dirty="0">
                <a:solidFill>
                  <a:srgbClr val="FF0000"/>
                </a:solidFill>
              </a:rPr>
              <a:t>elinde veya kontrolünde</a:t>
            </a:r>
            <a:r>
              <a:rPr lang="tr" sz="1400" b="0" i="0" u="none" baseline="0" dirty="0"/>
              <a:t> bulunan belirli depolanan bilgisayar verilerinin koruma altına alınması için bu kişiye bir emir vererek yukarıdaki paragraf 1'i uygulamaya koyduğu durumlarda, bu Taraf, yetkili makamların ifşayı talep etmesine olanak tanımak için doksan günden daha uzun olmamak üzere gerekli bir süre boyunca söz konusu kişiyi söz konusu bilgisayar verilerini koruma altına almaya ve verilerin bütünlüğünü korumaya mecbur bırakmak için gerekli olabilecek yasal ve diğer önlemleri alır. Bir Taraf, bu tür bir emrin daha sonra yenilenmesini öngörebilir.</a:t>
            </a:r>
            <a:endParaRPr lang="tr" sz="1400" dirty="0"/>
          </a:p>
        </p:txBody>
      </p:sp>
      <p:sp>
        <p:nvSpPr>
          <p:cNvPr id="3" name="Rectangle 2">
            <a:extLst>
              <a:ext uri="{FF2B5EF4-FFF2-40B4-BE49-F238E27FC236}">
                <a16:creationId xmlns:a16="http://schemas.microsoft.com/office/drawing/2014/main" id="{A67DD044-0EFC-4C9C-9F28-8A71A6074482}"/>
              </a:ext>
            </a:extLst>
          </p:cNvPr>
          <p:cNvSpPr/>
          <p:nvPr/>
        </p:nvSpPr>
        <p:spPr>
          <a:xfrm>
            <a:off x="4562272" y="1287212"/>
            <a:ext cx="4143983" cy="2169825"/>
          </a:xfrm>
          <a:prstGeom prst="rect">
            <a:avLst/>
          </a:prstGeom>
        </p:spPr>
        <p:txBody>
          <a:bodyPr wrap="square">
            <a:spAutoFit/>
          </a:bodyPr>
          <a:lstStyle/>
          <a:p>
            <a:pPr marL="342900" indent="-342900" algn="just" rtl="0">
              <a:buFont typeface="Wingdings" pitchFamily="2" charset="2"/>
              <a:buChar char="ü"/>
            </a:pPr>
            <a:r>
              <a:rPr lang="tr" sz="1500" b="0" i="0" u="none" baseline="0"/>
              <a:t>Bir koruma emri verilen kişi:</a:t>
            </a:r>
          </a:p>
          <a:p>
            <a:pPr marL="800100" lvl="1" indent="-342900" algn="just" rtl="0">
              <a:buFont typeface="Wingdings" pitchFamily="2" charset="2"/>
              <a:buChar char="ü"/>
            </a:pPr>
            <a:r>
              <a:rPr lang="tr" sz="1500" b="0" i="0" u="none" baseline="0"/>
              <a:t>verileri fiziksel olarak elinde bulunduruyor olabilir</a:t>
            </a:r>
          </a:p>
          <a:p>
            <a:pPr marL="800100" lvl="1" indent="-342900" algn="just" rtl="0">
              <a:buFont typeface="Wingdings" pitchFamily="2" charset="2"/>
              <a:buChar char="ü"/>
            </a:pPr>
            <a:r>
              <a:rPr lang="tr" sz="1500" b="0" i="0" u="none" baseline="0"/>
              <a:t>verileri zımni olarak elinde bulunduruyor olabilir (verilerin sunulması bakımından kontrol sahibi olabilir)</a:t>
            </a:r>
          </a:p>
          <a:p>
            <a:pPr marL="342900" indent="-342900" algn="just" rtl="0">
              <a:buFont typeface="Wingdings" pitchFamily="2" charset="2"/>
              <a:buChar char="ü"/>
            </a:pPr>
            <a:endParaRPr lang="tr" sz="1500" dirty="0"/>
          </a:p>
          <a:p>
            <a:pPr marL="342900" indent="-342900" algn="just" rtl="0">
              <a:buFont typeface="Wingdings" pitchFamily="2" charset="2"/>
              <a:buChar char="ü"/>
            </a:pPr>
            <a:r>
              <a:rPr lang="tr" sz="1500" b="0" i="0" u="none" baseline="0"/>
              <a:t>Kontrol, meşru kontrol altında olmayan uzakta depolanan verilere erişime ilişkin teknik imkanı içermez</a:t>
            </a:r>
          </a:p>
        </p:txBody>
      </p:sp>
    </p:spTree>
    <p:extLst>
      <p:ext uri="{BB962C8B-B14F-4D97-AF65-F5344CB8AC3E}">
        <p14:creationId xmlns:p14="http://schemas.microsoft.com/office/powerpoint/2010/main" val="328993710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389756" y="51097"/>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700" b="0" i="0" u="none" baseline="0">
                <a:solidFill>
                  <a:schemeClr val="bg1"/>
                </a:solidFill>
                <a:latin typeface="Verdana" panose="020B0604030504040204" pitchFamily="34" charset="0"/>
                <a:ea typeface="Verdana" panose="020B0604030504040204" pitchFamily="34" charset="0"/>
                <a:cs typeface="Verdana" charset="0"/>
              </a:rPr>
              <a:t>Depolanan Bilgisayar Verilerinin Hızlandırılmış Koruma Altına Alınması</a:t>
            </a:r>
          </a:p>
        </p:txBody>
      </p:sp>
      <p:sp>
        <p:nvSpPr>
          <p:cNvPr id="2" name="Rectangle 1">
            <a:extLst>
              <a:ext uri="{FF2B5EF4-FFF2-40B4-BE49-F238E27FC236}">
                <a16:creationId xmlns:a16="http://schemas.microsoft.com/office/drawing/2014/main" id="{6307FADD-3E6B-406F-9B66-C841DF391B79}"/>
              </a:ext>
            </a:extLst>
          </p:cNvPr>
          <p:cNvSpPr/>
          <p:nvPr/>
        </p:nvSpPr>
        <p:spPr>
          <a:xfrm>
            <a:off x="121544" y="1272817"/>
            <a:ext cx="4159511" cy="5262979"/>
          </a:xfrm>
          <a:prstGeom prst="rect">
            <a:avLst/>
          </a:prstGeom>
        </p:spPr>
        <p:txBody>
          <a:bodyPr wrap="square">
            <a:spAutoFit/>
          </a:bodyPr>
          <a:lstStyle/>
          <a:p>
            <a:pPr marL="342900" indent="-342900" algn="just" rtl="0">
              <a:buFont typeface="Wingdings" pitchFamily="2" charset="2"/>
              <a:buChar char="Ø"/>
            </a:pPr>
            <a:r>
              <a:rPr lang="tr" sz="1400" b="0" i="0" u="none" baseline="0" dirty="0"/>
              <a:t>1. Taraflardan her biri, özellikle bilgisayar verilerinin kaybolma veya değiştirilme riskinin yüksek olduğuna inanmak için yeterli gerekçelerin olduğu durumlarda, yetkili makamlarının bir bilgisayar sistemi aracılığıyla depolanan trafik verileri de dahil olmak üzere belirtilen bilgisayar verilerinin hızla koruma altına alınmasını emretmesine veya benzer bir şekilde sağlamasına olanak tanımak için gerekli olabilecek yasal ve diğer önlemleri alır.</a:t>
            </a:r>
          </a:p>
          <a:p>
            <a:pPr marL="342900" indent="-342900" algn="just" rtl="0">
              <a:buFont typeface="Wingdings" pitchFamily="2" charset="2"/>
              <a:buChar char="Ø"/>
            </a:pPr>
            <a:endParaRPr lang="tr" sz="1400" dirty="0"/>
          </a:p>
          <a:p>
            <a:pPr marL="342900" indent="-342900" algn="just" rtl="0">
              <a:buFont typeface="Wingdings" pitchFamily="2" charset="2"/>
              <a:buChar char="Ø"/>
            </a:pPr>
            <a:r>
              <a:rPr lang="tr" sz="1400" b="0" i="0" u="none" baseline="0" dirty="0"/>
              <a:t>2. Bir Tarafın, bir kişinin elinde veya kontrolünde bulunan belirli depolanan bilgisayar verilerinin koruma altına alınması için bu kişiye bir emir vererek yukarıdaki paragraf 1'i uygulamaya koyduğu durumlarda, bu Taraf, yetkili makamların </a:t>
            </a:r>
            <a:r>
              <a:rPr lang="tr" sz="1400" b="1" i="0" u="none" baseline="0" dirty="0">
                <a:solidFill>
                  <a:srgbClr val="FF0000"/>
                </a:solidFill>
              </a:rPr>
              <a:t>ifşayı talep etmesine</a:t>
            </a:r>
            <a:r>
              <a:rPr lang="tr" sz="1400" b="0" i="0" u="none" baseline="0" dirty="0"/>
              <a:t> olanak tanımak için </a:t>
            </a:r>
            <a:r>
              <a:rPr lang="tr" sz="1400" b="1" i="0" u="none" baseline="0" dirty="0">
                <a:solidFill>
                  <a:srgbClr val="FF0000"/>
                </a:solidFill>
              </a:rPr>
              <a:t>doksan günden daha uzun olmamak üzere gerekli bir süre</a:t>
            </a:r>
            <a:r>
              <a:rPr lang="tr" sz="1400" b="0" i="0" u="none" baseline="0" dirty="0"/>
              <a:t> boyunca söz konusu kişiyi söz konusu bilgisayar verilerini koruma altına almaya ve verilerin bütünlüğünü korumaya mecbur bırakmak için gerekli olabilecek yasal ve diğer önlemleri alır. Bir Taraf, bu tür bir emrin </a:t>
            </a:r>
            <a:r>
              <a:rPr lang="tr" sz="1400" b="1" i="0" u="none" baseline="0" dirty="0">
                <a:solidFill>
                  <a:srgbClr val="FF0000"/>
                </a:solidFill>
              </a:rPr>
              <a:t>daha sonra yenilenmesini</a:t>
            </a:r>
            <a:r>
              <a:rPr lang="tr" sz="1400" b="0" i="0" u="none" baseline="0" dirty="0"/>
              <a:t> öngörebilir.</a:t>
            </a:r>
            <a:endParaRPr lang="tr" sz="1400" dirty="0"/>
          </a:p>
        </p:txBody>
      </p:sp>
      <p:sp>
        <p:nvSpPr>
          <p:cNvPr id="3" name="Rectangle 2">
            <a:extLst>
              <a:ext uri="{FF2B5EF4-FFF2-40B4-BE49-F238E27FC236}">
                <a16:creationId xmlns:a16="http://schemas.microsoft.com/office/drawing/2014/main" id="{A67DD044-0EFC-4C9C-9F28-8A71A6074482}"/>
              </a:ext>
            </a:extLst>
          </p:cNvPr>
          <p:cNvSpPr/>
          <p:nvPr/>
        </p:nvSpPr>
        <p:spPr>
          <a:xfrm>
            <a:off x="4411625" y="1272817"/>
            <a:ext cx="4100077" cy="2400657"/>
          </a:xfrm>
          <a:prstGeom prst="rect">
            <a:avLst/>
          </a:prstGeom>
        </p:spPr>
        <p:txBody>
          <a:bodyPr wrap="square">
            <a:spAutoFit/>
          </a:bodyPr>
          <a:lstStyle/>
          <a:p>
            <a:pPr marL="342900" indent="-342900" algn="just" rtl="0">
              <a:buFont typeface="Wingdings" pitchFamily="2" charset="2"/>
              <a:buChar char="ü"/>
            </a:pPr>
            <a:r>
              <a:rPr lang="tr" sz="1500" b="0" i="0" u="none" baseline="0"/>
              <a:t>Koruma altına alma, yetkili makamlarca şunlar talep edilirken verilerin korunmasına yönelik geçici bir yetkidir:</a:t>
            </a:r>
          </a:p>
          <a:p>
            <a:pPr marL="800100" lvl="1" indent="-342900" algn="just" rtl="0">
              <a:buFont typeface="Wingdings" pitchFamily="2" charset="2"/>
              <a:buChar char="ü"/>
            </a:pPr>
            <a:r>
              <a:rPr lang="tr" sz="1500" b="0" i="0" u="none" baseline="0"/>
              <a:t>Verilerin sunulması</a:t>
            </a:r>
          </a:p>
          <a:p>
            <a:pPr marL="800100" lvl="1" indent="-342900" algn="just" rtl="0">
              <a:buFont typeface="Wingdings" pitchFamily="2" charset="2"/>
              <a:buChar char="ü"/>
            </a:pPr>
            <a:r>
              <a:rPr lang="tr" sz="1500" b="0" i="0" u="none" baseline="0"/>
              <a:t>Verilerin aranması ve verilere el koyulması</a:t>
            </a:r>
          </a:p>
          <a:p>
            <a:pPr marL="800100" lvl="1" indent="-342900" algn="just" rtl="0">
              <a:buFont typeface="Wingdings" pitchFamily="2" charset="2"/>
              <a:buChar char="ü"/>
            </a:pPr>
            <a:endParaRPr lang="tr" sz="1500" dirty="0"/>
          </a:p>
          <a:p>
            <a:pPr marL="342900" indent="-342900" algn="just" rtl="0">
              <a:buFont typeface="Wingdings" pitchFamily="2" charset="2"/>
              <a:buChar char="ü"/>
            </a:pPr>
            <a:r>
              <a:rPr lang="tr" sz="1500" b="0" i="0" u="none" baseline="0"/>
              <a:t>Koruma emri için maksimum süre: 90 gün (yenilenebilir)</a:t>
            </a:r>
          </a:p>
          <a:p>
            <a:pPr marL="342900" indent="-342900" algn="just" rtl="0">
              <a:buFont typeface="Wingdings" pitchFamily="2" charset="2"/>
              <a:buChar char="ü"/>
            </a:pPr>
            <a:endParaRPr lang="tr" sz="1500" dirty="0"/>
          </a:p>
          <a:p>
            <a:pPr marL="342900" indent="-342900" algn="just" rtl="0">
              <a:buFont typeface="Wingdings" pitchFamily="2" charset="2"/>
              <a:buChar char="ü"/>
            </a:pPr>
            <a:r>
              <a:rPr lang="tr" sz="1500" b="0" i="0" u="none" baseline="0"/>
              <a:t>Koruma emrinde koruma süresi tam olarak belirtilmelidir (süresiz olamaz)</a:t>
            </a:r>
          </a:p>
        </p:txBody>
      </p:sp>
    </p:spTree>
    <p:extLst>
      <p:ext uri="{BB962C8B-B14F-4D97-AF65-F5344CB8AC3E}">
        <p14:creationId xmlns:p14="http://schemas.microsoft.com/office/powerpoint/2010/main" val="281320477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389756" y="71040"/>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700" b="0" i="0" u="none" baseline="0">
                <a:solidFill>
                  <a:schemeClr val="bg1"/>
                </a:solidFill>
                <a:latin typeface="Verdana" panose="020B0604030504040204" pitchFamily="34" charset="0"/>
                <a:ea typeface="Verdana" panose="020B0604030504040204" pitchFamily="34" charset="0"/>
                <a:cs typeface="Verdana" charset="0"/>
              </a:rPr>
              <a:t>Depolanan Bilgisayar Verilerinin Hızlandırılmış Koruma Altına Alınması</a:t>
            </a:r>
          </a:p>
        </p:txBody>
      </p:sp>
      <p:sp>
        <p:nvSpPr>
          <p:cNvPr id="3" name="Rectangle 2">
            <a:extLst>
              <a:ext uri="{FF2B5EF4-FFF2-40B4-BE49-F238E27FC236}">
                <a16:creationId xmlns:a16="http://schemas.microsoft.com/office/drawing/2014/main" id="{A67DD044-0EFC-4C9C-9F28-8A71A6074482}"/>
              </a:ext>
            </a:extLst>
          </p:cNvPr>
          <p:cNvSpPr/>
          <p:nvPr/>
        </p:nvSpPr>
        <p:spPr>
          <a:xfrm>
            <a:off x="4333804" y="1271311"/>
            <a:ext cx="4255719" cy="3046988"/>
          </a:xfrm>
          <a:prstGeom prst="rect">
            <a:avLst/>
          </a:prstGeom>
        </p:spPr>
        <p:txBody>
          <a:bodyPr wrap="square">
            <a:spAutoFit/>
          </a:bodyPr>
          <a:lstStyle/>
          <a:p>
            <a:pPr marL="342900" indent="-342900" algn="just" rtl="0">
              <a:buFont typeface="Wingdings" pitchFamily="2" charset="2"/>
              <a:buChar char="ü"/>
            </a:pPr>
            <a:r>
              <a:rPr lang="tr" sz="1600" b="0" i="0" u="none" baseline="0"/>
              <a:t>Bir koruma emri, bilgisayar verilerini koruma altına alacak kişinin belirli bir süre boyunca gizliliği sürdürmesini gerektirebilir</a:t>
            </a:r>
          </a:p>
          <a:p>
            <a:pPr marL="342900" indent="-342900" algn="just" rtl="0">
              <a:buFont typeface="Wingdings" pitchFamily="2" charset="2"/>
              <a:buChar char="ü"/>
            </a:pPr>
            <a:endParaRPr lang="tr" sz="1600" dirty="0"/>
          </a:p>
          <a:p>
            <a:pPr marL="342900" indent="-342900" algn="just" rtl="0">
              <a:buFont typeface="Wingdings" pitchFamily="2" charset="2"/>
              <a:buChar char="ü"/>
            </a:pPr>
            <a:r>
              <a:rPr lang="tr" sz="1600" b="0" i="0" u="none" baseline="0"/>
              <a:t>Amaç:</a:t>
            </a:r>
          </a:p>
          <a:p>
            <a:pPr marL="800100" lvl="1" indent="-342900" algn="just" rtl="0">
              <a:buFont typeface="Wingdings" pitchFamily="2" charset="2"/>
              <a:buChar char="ü"/>
            </a:pPr>
            <a:r>
              <a:rPr lang="tr" sz="1600" b="0" i="0" u="none" baseline="0"/>
              <a:t>Şüphelilerin soruşturmadan haberdar olmamaları </a:t>
            </a:r>
          </a:p>
          <a:p>
            <a:pPr marL="800100" lvl="1" indent="-342900" algn="just" rtl="0">
              <a:buFont typeface="Wingdings" pitchFamily="2" charset="2"/>
              <a:buChar char="ü"/>
            </a:pPr>
            <a:r>
              <a:rPr lang="tr" sz="1600" b="0" i="0" u="none" baseline="0"/>
              <a:t>Özel hayatın gizliliği hakkının korunması </a:t>
            </a:r>
          </a:p>
          <a:p>
            <a:pPr marL="800100" lvl="1" indent="-342900" algn="just" rtl="0">
              <a:buFont typeface="Wingdings" pitchFamily="2" charset="2"/>
              <a:buChar char="ü"/>
            </a:pPr>
            <a:r>
              <a:rPr lang="tr" sz="1600" b="0" i="0" u="none" baseline="0"/>
              <a:t>Korumanın ön tedbir olarak uygulanması </a:t>
            </a:r>
          </a:p>
          <a:p>
            <a:pPr marL="800100" lvl="1" indent="-342900" algn="just" rtl="0">
              <a:buFont typeface="Wingdings" pitchFamily="2" charset="2"/>
              <a:buChar char="ü"/>
            </a:pPr>
            <a:r>
              <a:rPr lang="tr" sz="1600" b="0" i="0" u="none" baseline="0"/>
              <a:t>Diğer kişilerin verileri tahrif etmesi veya silmesinin engellenmesi</a:t>
            </a:r>
            <a:endParaRPr lang="tr" sz="1600" dirty="0"/>
          </a:p>
        </p:txBody>
      </p:sp>
      <p:sp>
        <p:nvSpPr>
          <p:cNvPr id="2" name="Rectangle 1">
            <a:extLst>
              <a:ext uri="{FF2B5EF4-FFF2-40B4-BE49-F238E27FC236}">
                <a16:creationId xmlns:a16="http://schemas.microsoft.com/office/drawing/2014/main" id="{6307FADD-3E6B-406F-9B66-C841DF391B79}"/>
              </a:ext>
            </a:extLst>
          </p:cNvPr>
          <p:cNvSpPr/>
          <p:nvPr/>
        </p:nvSpPr>
        <p:spPr>
          <a:xfrm>
            <a:off x="121544" y="1272817"/>
            <a:ext cx="3889351" cy="1708160"/>
          </a:xfrm>
          <a:prstGeom prst="rect">
            <a:avLst/>
          </a:prstGeom>
        </p:spPr>
        <p:txBody>
          <a:bodyPr wrap="square">
            <a:spAutoFit/>
          </a:bodyPr>
          <a:lstStyle/>
          <a:p>
            <a:pPr marL="342900" indent="-342900" algn="just" rtl="0">
              <a:buFont typeface="Wingdings" pitchFamily="2" charset="2"/>
              <a:buChar char="Ø"/>
            </a:pPr>
            <a:r>
              <a:rPr lang="tr" sz="1500" b="0" i="0" u="none" baseline="0"/>
              <a:t>3) Taraflardan her biri, koruyucu veya bilgisayar verilerini koruyacak olan diğer kişinin, kendi iç hukukunda öngörülen süre boyunca bu işlemlerin </a:t>
            </a:r>
            <a:r>
              <a:rPr lang="tr" sz="1500" b="1" i="0" u="none" baseline="0">
                <a:solidFill>
                  <a:srgbClr val="FF0000"/>
                </a:solidFill>
              </a:rPr>
              <a:t>gerçekleştirildiğini gizli tutmaya</a:t>
            </a:r>
            <a:r>
              <a:rPr lang="tr" sz="1500" b="0" i="0" u="none" baseline="0"/>
              <a:t> mecbur kılmak için gerekli olabilecek yasal ve diğer önlemleri alır.</a:t>
            </a:r>
          </a:p>
        </p:txBody>
      </p:sp>
    </p:spTree>
    <p:extLst>
      <p:ext uri="{BB962C8B-B14F-4D97-AF65-F5344CB8AC3E}">
        <p14:creationId xmlns:p14="http://schemas.microsoft.com/office/powerpoint/2010/main" val="77535332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511300" y="0"/>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700" b="0" i="0" u="none" baseline="0">
                <a:solidFill>
                  <a:schemeClr val="bg1"/>
                </a:solidFill>
                <a:latin typeface="Verdana" panose="020B0604030504040204" pitchFamily="34" charset="0"/>
                <a:ea typeface="Verdana" panose="020B0604030504040204" pitchFamily="34" charset="0"/>
                <a:cs typeface="Verdana" charset="0"/>
              </a:rPr>
              <a:t>Trafik Verilerinin Hızlandırılmış Koruma Altına Alınması ve Kısmi İfşası</a:t>
            </a:r>
          </a:p>
        </p:txBody>
      </p:sp>
      <p:pic>
        <p:nvPicPr>
          <p:cNvPr id="4" name="Picture 2" descr="http://research.dyn.com/wp-content/uploads/2013/11/jim_blog_nov_2013_path1_wired-01.jpg">
            <a:extLst>
              <a:ext uri="{FF2B5EF4-FFF2-40B4-BE49-F238E27FC236}">
                <a16:creationId xmlns:a16="http://schemas.microsoft.com/office/drawing/2014/main" id="{CB58AE74-0C9A-4C28-8E8B-C63AE6A4A042}"/>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37" y="1062038"/>
            <a:ext cx="9136063" cy="55356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59130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511300" y="71040"/>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700" b="0" i="0" u="none" baseline="0">
                <a:solidFill>
                  <a:schemeClr val="bg1"/>
                </a:solidFill>
                <a:latin typeface="Verdana" panose="020B0604030504040204" pitchFamily="34" charset="0"/>
                <a:ea typeface="Verdana" panose="020B0604030504040204" pitchFamily="34" charset="0"/>
                <a:cs typeface="Verdana" charset="0"/>
              </a:rPr>
              <a:t>Trafik Verilerinin Hızlandırılmış Koruma Altına Alınması ve Kısmi İfşası</a:t>
            </a:r>
          </a:p>
        </p:txBody>
      </p:sp>
      <p:sp>
        <p:nvSpPr>
          <p:cNvPr id="2" name="Rectangle 1">
            <a:extLst>
              <a:ext uri="{FF2B5EF4-FFF2-40B4-BE49-F238E27FC236}">
                <a16:creationId xmlns:a16="http://schemas.microsoft.com/office/drawing/2014/main" id="{6307FADD-3E6B-406F-9B66-C841DF391B79}"/>
              </a:ext>
            </a:extLst>
          </p:cNvPr>
          <p:cNvSpPr/>
          <p:nvPr/>
        </p:nvSpPr>
        <p:spPr>
          <a:xfrm>
            <a:off x="121544" y="1272817"/>
            <a:ext cx="3889351" cy="4401205"/>
          </a:xfrm>
          <a:prstGeom prst="rect">
            <a:avLst/>
          </a:prstGeom>
        </p:spPr>
        <p:txBody>
          <a:bodyPr wrap="square">
            <a:spAutoFit/>
          </a:bodyPr>
          <a:lstStyle/>
          <a:p>
            <a:pPr marL="342900" indent="-342900" algn="just" rtl="0">
              <a:buFont typeface="Wingdings" pitchFamily="2" charset="2"/>
              <a:buChar char="Ø"/>
            </a:pPr>
            <a:r>
              <a:rPr lang="tr" sz="1400" b="0" i="0" u="none" baseline="0"/>
              <a:t>1) Taraflardan her biri, Madde 16 kapsamında koruma altına alınacak trafik verilerine ilişkin olarak aşağıdaki amaçlar için gerekli olabilecek yasal ve diğer önlemleri alır: </a:t>
            </a:r>
          </a:p>
          <a:p>
            <a:pPr lvl="1" algn="just" rtl="0"/>
            <a:r>
              <a:rPr lang="tr" sz="1400" b="0" i="0" u="none" baseline="0"/>
              <a:t>a) </a:t>
            </a:r>
            <a:r>
              <a:rPr lang="tr" sz="1400" b="1" i="0" u="none" baseline="0">
                <a:solidFill>
                  <a:srgbClr val="FF0000"/>
                </a:solidFill>
              </a:rPr>
              <a:t>söz konusu iletişimin iletiminde görev alan bir ya da daha fazla servis sağlayıcısı olmasından bağımsız olarak</a:t>
            </a:r>
            <a:r>
              <a:rPr lang="tr" sz="1400" b="0" i="0" u="none" baseline="0"/>
              <a:t> trafik verilerinin hızla koruma altına alınmasının mümkün olmasını sağlamak ve </a:t>
            </a:r>
          </a:p>
          <a:p>
            <a:pPr lvl="1" algn="just" rtl="0"/>
            <a:r>
              <a:rPr lang="tr" sz="1400" b="0" i="0" u="none" baseline="0"/>
              <a:t>b) Tarafın yetkili makamına veya o makamca belirlenen bir kişiye, Tarafın servis sağlayıcılarını ve iletişimin iletildiği yolu belirlemesine olanak tanımak için yeterli miktarda trafik verisinin hızla ifşa edilmesini sağlamak.</a:t>
            </a:r>
          </a:p>
          <a:p>
            <a:pPr lvl="1" algn="just" rtl="0"/>
            <a:endParaRPr lang="tr" sz="1400" dirty="0"/>
          </a:p>
          <a:p>
            <a:pPr marL="342900" indent="-342900" algn="just" rtl="0">
              <a:buFont typeface="Wingdings" panose="05000000000000000000" pitchFamily="2" charset="2"/>
              <a:buChar char="Ø"/>
            </a:pPr>
            <a:r>
              <a:rPr lang="tr" sz="1400" b="0" i="0" u="none" baseline="0"/>
              <a:t>2) Bu maddede belirtilen yetki ve usuller Madde 14 ve 15'e tabidir.</a:t>
            </a:r>
          </a:p>
        </p:txBody>
      </p:sp>
      <p:sp>
        <p:nvSpPr>
          <p:cNvPr id="3" name="Rectangle 2">
            <a:extLst>
              <a:ext uri="{FF2B5EF4-FFF2-40B4-BE49-F238E27FC236}">
                <a16:creationId xmlns:a16="http://schemas.microsoft.com/office/drawing/2014/main" id="{A67DD044-0EFC-4C9C-9F28-8A71A6074482}"/>
              </a:ext>
            </a:extLst>
          </p:cNvPr>
          <p:cNvSpPr/>
          <p:nvPr/>
        </p:nvSpPr>
        <p:spPr>
          <a:xfrm>
            <a:off x="4426085" y="1272817"/>
            <a:ext cx="4250988" cy="3785652"/>
          </a:xfrm>
          <a:prstGeom prst="rect">
            <a:avLst/>
          </a:prstGeom>
        </p:spPr>
        <p:txBody>
          <a:bodyPr wrap="square">
            <a:spAutoFit/>
          </a:bodyPr>
          <a:lstStyle/>
          <a:p>
            <a:pPr marL="342900" indent="-342900" algn="just" rtl="0">
              <a:buFont typeface="Wingdings" pitchFamily="2" charset="2"/>
              <a:buChar char="ü"/>
            </a:pPr>
            <a:r>
              <a:rPr lang="tr" sz="1500" b="0" i="0" u="none" baseline="0"/>
              <a:t>Genellikle birden çok servis sağlayıcısı iletişimin iletiminde görev alır </a:t>
            </a:r>
          </a:p>
          <a:p>
            <a:pPr marL="342900" indent="-342900" algn="just" rtl="0">
              <a:buFont typeface="Wingdings" pitchFamily="2" charset="2"/>
              <a:buChar char="ü"/>
            </a:pPr>
            <a:endParaRPr lang="tr" sz="1500" dirty="0"/>
          </a:p>
          <a:p>
            <a:pPr marL="342900" indent="-342900" algn="just" rtl="0">
              <a:buFont typeface="Wingdings" pitchFamily="2" charset="2"/>
              <a:buChar char="ü"/>
            </a:pPr>
            <a:r>
              <a:rPr lang="tr" sz="1500" b="0" i="0" u="none" baseline="0"/>
              <a:t>Trafik verileri genellikle ticari, güvenlikle ilgili veya teknik amaçlarla servis sağlayıcıları arasında paylaşılır </a:t>
            </a:r>
          </a:p>
          <a:p>
            <a:pPr marL="342900" indent="-342900" algn="just" rtl="0">
              <a:buFont typeface="Wingdings" pitchFamily="2" charset="2"/>
              <a:buChar char="ü"/>
            </a:pPr>
            <a:endParaRPr lang="tr" sz="1500" dirty="0"/>
          </a:p>
          <a:p>
            <a:pPr marL="342900" indent="-342900" algn="just" rtl="0">
              <a:buFont typeface="Wingdings" pitchFamily="2" charset="2"/>
              <a:buChar char="ü"/>
            </a:pPr>
            <a:r>
              <a:rPr lang="tr" sz="1500" b="0" i="0" u="none" baseline="0"/>
              <a:t>Genellikle hiçbir servis sağlayıcısı, bir iletişimin kaynağını ve hedefini belirlemeye yetecek kadar önemli miktarda trafik verisine sahip değildir (her servis sağlayıcısı yapbozun bir parçasına sahiptir)</a:t>
            </a:r>
          </a:p>
          <a:p>
            <a:pPr marL="342900" indent="-342900" algn="just" rtl="0">
              <a:buFont typeface="Wingdings" pitchFamily="2" charset="2"/>
              <a:buChar char="ü"/>
            </a:pPr>
            <a:endParaRPr lang="tr" sz="1500" dirty="0"/>
          </a:p>
          <a:p>
            <a:pPr marL="342900" indent="-342900" algn="just" rtl="0">
              <a:buFont typeface="Wingdings" pitchFamily="2" charset="2"/>
              <a:buChar char="ü"/>
            </a:pPr>
            <a:r>
              <a:rPr lang="tr" sz="1500" b="0" i="0" u="none" baseline="0"/>
              <a:t>Taraflar, her bir servis sağlayıcısına ayrı emirler verebilir veya bir sonraki servis sağlayıcısının belirlendiği her seferde sırayla tek bir emir verebilirler</a:t>
            </a:r>
          </a:p>
        </p:txBody>
      </p:sp>
    </p:spTree>
    <p:extLst>
      <p:ext uri="{BB962C8B-B14F-4D97-AF65-F5344CB8AC3E}">
        <p14:creationId xmlns:p14="http://schemas.microsoft.com/office/powerpoint/2010/main" val="342241596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511300" y="51097"/>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700" b="0" i="0" u="none" baseline="0">
                <a:solidFill>
                  <a:schemeClr val="bg1"/>
                </a:solidFill>
                <a:latin typeface="Verdana" panose="020B0604030504040204" pitchFamily="34" charset="0"/>
                <a:ea typeface="Verdana" panose="020B0604030504040204" pitchFamily="34" charset="0"/>
                <a:cs typeface="Verdana" charset="0"/>
              </a:rPr>
              <a:t>Trafik Verilerinin Hızlandırılmış Koruma Altına Alınması ve Kısmi İfşası</a:t>
            </a:r>
          </a:p>
        </p:txBody>
      </p:sp>
      <p:sp>
        <p:nvSpPr>
          <p:cNvPr id="2" name="Rectangle 1">
            <a:extLst>
              <a:ext uri="{FF2B5EF4-FFF2-40B4-BE49-F238E27FC236}">
                <a16:creationId xmlns:a16="http://schemas.microsoft.com/office/drawing/2014/main" id="{6307FADD-3E6B-406F-9B66-C841DF391B79}"/>
              </a:ext>
            </a:extLst>
          </p:cNvPr>
          <p:cNvSpPr/>
          <p:nvPr/>
        </p:nvSpPr>
        <p:spPr>
          <a:xfrm>
            <a:off x="121544" y="1272817"/>
            <a:ext cx="4012711" cy="4185761"/>
          </a:xfrm>
          <a:prstGeom prst="rect">
            <a:avLst/>
          </a:prstGeom>
        </p:spPr>
        <p:txBody>
          <a:bodyPr wrap="square">
            <a:spAutoFit/>
          </a:bodyPr>
          <a:lstStyle/>
          <a:p>
            <a:pPr marL="342900" indent="-342900" algn="just" rtl="0">
              <a:buFont typeface="Wingdings" pitchFamily="2" charset="2"/>
              <a:buChar char="Ø"/>
            </a:pPr>
            <a:r>
              <a:rPr lang="tr" sz="1400" b="0" i="0" u="none" baseline="0"/>
              <a:t>1) Taraflardan her biri, Madde 16 kapsamında koruma altına alınacak trafik verilerine ilişkin olarak aşağıdaki amaçlar için gerekli olabilecek yasal ve diğer önlemleri alır: </a:t>
            </a:r>
          </a:p>
          <a:p>
            <a:pPr lvl="1" algn="just" rtl="0"/>
            <a:r>
              <a:rPr lang="tr" sz="1400" b="0" i="0" u="none" baseline="0"/>
              <a:t>a) söz konusu iletişimin iletiminde görev alan bir ya da daha fazla servis sağlayıcısı olmasından bağımsız olarak trafik verilerinin hızla koruma altına alınmasının mümkün olmasını sağlamak ve </a:t>
            </a:r>
          </a:p>
          <a:p>
            <a:pPr lvl="1" algn="just" rtl="0"/>
            <a:r>
              <a:rPr lang="tr" sz="1400" b="0" i="0" u="none" baseline="0"/>
              <a:t>b) Tarafın yetkili makamına veya o makamca belirlenen bir kişiye, Tarafın </a:t>
            </a:r>
            <a:r>
              <a:rPr lang="tr" sz="1400" b="1" i="0" u="none" baseline="0">
                <a:solidFill>
                  <a:srgbClr val="FF0000"/>
                </a:solidFill>
              </a:rPr>
              <a:t>servis sağlayıcılarını ve iletişimin iletildiği yolu</a:t>
            </a:r>
            <a:r>
              <a:rPr lang="tr" sz="1400" b="0" i="0" u="none" baseline="0">
                <a:solidFill>
                  <a:srgbClr val="FF0000"/>
                </a:solidFill>
              </a:rPr>
              <a:t> </a:t>
            </a:r>
            <a:r>
              <a:rPr lang="tr" sz="1400" b="1" i="0" u="none" baseline="0">
                <a:solidFill>
                  <a:srgbClr val="FF0000"/>
                </a:solidFill>
              </a:rPr>
              <a:t>belirlemesine</a:t>
            </a:r>
            <a:r>
              <a:rPr lang="tr" sz="1400" b="0" i="0" u="none" baseline="0"/>
              <a:t> olanak tanımak için </a:t>
            </a:r>
            <a:r>
              <a:rPr lang="tr" sz="1400" b="1" i="0" u="none" baseline="0">
                <a:solidFill>
                  <a:srgbClr val="FF0000"/>
                </a:solidFill>
              </a:rPr>
              <a:t>yeterli miktarda trafik verisinin</a:t>
            </a:r>
            <a:r>
              <a:rPr lang="tr" sz="1400" b="0" i="0" u="none" baseline="0"/>
              <a:t> </a:t>
            </a:r>
            <a:r>
              <a:rPr lang="tr" sz="1400" b="1" i="0" u="none" baseline="0">
                <a:solidFill>
                  <a:srgbClr val="FF0000"/>
                </a:solidFill>
              </a:rPr>
              <a:t>hızla ifşa edilmesini</a:t>
            </a:r>
            <a:r>
              <a:rPr lang="tr" sz="1400" b="0" i="0" u="none" baseline="0"/>
              <a:t> sağlamak.</a:t>
            </a:r>
          </a:p>
          <a:p>
            <a:pPr lvl="1" algn="just" rtl="0"/>
            <a:endParaRPr lang="tr" sz="1400" dirty="0"/>
          </a:p>
          <a:p>
            <a:pPr marL="342900" indent="-342900" algn="just" rtl="0">
              <a:buFont typeface="Wingdings" panose="05000000000000000000" pitchFamily="2" charset="2"/>
              <a:buChar char="Ø"/>
            </a:pPr>
            <a:r>
              <a:rPr lang="tr" sz="1400" b="0" i="0" u="none" baseline="0"/>
              <a:t>2) Bu maddede belirtilen yetki ve usuller Madde 14 ve 15'e tabidir.</a:t>
            </a:r>
          </a:p>
        </p:txBody>
      </p:sp>
      <p:sp>
        <p:nvSpPr>
          <p:cNvPr id="3" name="Rectangle 2">
            <a:extLst>
              <a:ext uri="{FF2B5EF4-FFF2-40B4-BE49-F238E27FC236}">
                <a16:creationId xmlns:a16="http://schemas.microsoft.com/office/drawing/2014/main" id="{A67DD044-0EFC-4C9C-9F28-8A71A6074482}"/>
              </a:ext>
            </a:extLst>
          </p:cNvPr>
          <p:cNvSpPr/>
          <p:nvPr/>
        </p:nvSpPr>
        <p:spPr>
          <a:xfrm>
            <a:off x="4275438" y="1287212"/>
            <a:ext cx="4747018" cy="2400657"/>
          </a:xfrm>
          <a:prstGeom prst="rect">
            <a:avLst/>
          </a:prstGeom>
        </p:spPr>
        <p:txBody>
          <a:bodyPr wrap="square">
            <a:spAutoFit/>
          </a:bodyPr>
          <a:lstStyle/>
          <a:p>
            <a:pPr marL="342900" indent="-342900" algn="just" rtl="0">
              <a:buFont typeface="Wingdings" pitchFamily="2" charset="2"/>
              <a:buChar char="ü"/>
            </a:pPr>
            <a:r>
              <a:rPr lang="tr" sz="1500" b="0" i="0" u="none" baseline="0"/>
              <a:t>Bu yetki yalnızca koruma sağlamaz</a:t>
            </a:r>
          </a:p>
          <a:p>
            <a:pPr marL="342900" indent="-342900" algn="just" rtl="0">
              <a:buFont typeface="Wingdings" pitchFamily="2" charset="2"/>
              <a:buChar char="ü"/>
            </a:pPr>
            <a:endParaRPr lang="tr" sz="1500" dirty="0"/>
          </a:p>
          <a:p>
            <a:pPr marL="342900" indent="-342900" algn="just" rtl="0">
              <a:buFont typeface="Wingdings" pitchFamily="2" charset="2"/>
              <a:buChar char="ü"/>
            </a:pPr>
            <a:r>
              <a:rPr lang="tr" sz="1500" b="0" i="0" u="none" baseline="0"/>
              <a:t>Aynı zamanda iletişimin iletiminde görev alan diğer servis sağlayıcılarını ve iletişimin yolunu belirlemek için yeterli trafik verisinin hızla ifşa edilmesini gerektirir</a:t>
            </a:r>
          </a:p>
          <a:p>
            <a:pPr marL="342900" indent="-342900" algn="just" rtl="0">
              <a:buFont typeface="Wingdings" pitchFamily="2" charset="2"/>
              <a:buChar char="ü"/>
            </a:pPr>
            <a:endParaRPr lang="tr" sz="1500" dirty="0"/>
          </a:p>
          <a:p>
            <a:pPr marL="342900" indent="-342900" algn="just" rtl="0">
              <a:buFont typeface="Wingdings" pitchFamily="2" charset="2"/>
              <a:buChar char="ü"/>
            </a:pPr>
            <a:r>
              <a:rPr lang="tr" sz="1500" b="0" i="0" u="none" baseline="0"/>
              <a:t>Amaç, uygun tedbirlerin alınabilmesi için tüm servis sağlayıcılarının belirlenmesine olanak tanımaktır </a:t>
            </a:r>
            <a:endParaRPr lang="tr" sz="1500" dirty="0"/>
          </a:p>
        </p:txBody>
      </p:sp>
    </p:spTree>
    <p:extLst>
      <p:ext uri="{BB962C8B-B14F-4D97-AF65-F5344CB8AC3E}">
        <p14:creationId xmlns:p14="http://schemas.microsoft.com/office/powerpoint/2010/main" val="153284263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rtl="0"/>
            <a:r>
              <a:rPr lang="tr" sz="3200" b="1" i="0" u="none" baseline="0" dirty="0">
                <a:latin typeface="+mn-lt"/>
              </a:rPr>
              <a:t>Sunma </a:t>
            </a:r>
            <a:r>
              <a:rPr lang="tr" sz="3200" b="1" i="0" u="none" baseline="0" dirty="0" smtClean="0">
                <a:latin typeface="+mn-lt"/>
              </a:rPr>
              <a:t>emrİ</a:t>
            </a:r>
            <a:endParaRPr lang="tr" sz="3200" b="1" i="0" u="none" baseline="0" dirty="0">
              <a:latin typeface="+mn-lt"/>
            </a:endParaRPr>
          </a:p>
        </p:txBody>
      </p:sp>
      <p:sp>
        <p:nvSpPr>
          <p:cNvPr id="3" name="Text Placeholder 2"/>
          <p:cNvSpPr>
            <a:spLocks noGrp="1"/>
          </p:cNvSpPr>
          <p:nvPr>
            <p:ph type="body" idx="1"/>
          </p:nvPr>
        </p:nvSpPr>
        <p:spPr/>
        <p:txBody>
          <a:bodyPr/>
          <a:lstStyle/>
          <a:p>
            <a:pPr algn="l" rtl="0"/>
            <a:r>
              <a:rPr lang="tr" b="0" i="0" u="none" baseline="0">
                <a:latin typeface="+mn-lt"/>
                <a:ea typeface="Verdana" panose="020B0604030504040204" pitchFamily="34" charset="0"/>
              </a:rPr>
              <a:t>Budapeşte Sözleşmesi Kapsamındaki Usule İlişkin Yetkiler (Kısım 1)</a:t>
            </a:r>
          </a:p>
          <a:p>
            <a:endParaRPr lang="tr" dirty="0"/>
          </a:p>
        </p:txBody>
      </p:sp>
      <p:sp>
        <p:nvSpPr>
          <p:cNvPr id="4" name="Slide Number Placeholder 3"/>
          <p:cNvSpPr>
            <a:spLocks noGrp="1"/>
          </p:cNvSpPr>
          <p:nvPr>
            <p:ph type="sldNum" sz="quarter" idx="10"/>
          </p:nvPr>
        </p:nvSpPr>
        <p:spPr/>
        <p:txBody>
          <a:bodyPr/>
          <a:lstStyle/>
          <a:p>
            <a:pPr algn="r" rtl="0"/>
            <a:fld id="{49C04F3A-82BD-4011-AADB-1F79FD7DF4BC}" type="slidenum">
              <a:rPr/>
              <a:pPr/>
              <a:t>28</a:t>
            </a:fld>
            <a:endParaRPr lang="tr" dirty="0"/>
          </a:p>
        </p:txBody>
      </p:sp>
      <p:sp>
        <p:nvSpPr>
          <p:cNvPr id="5" name="Text Placeholder 4"/>
          <p:cNvSpPr>
            <a:spLocks noGrp="1"/>
          </p:cNvSpPr>
          <p:nvPr>
            <p:ph type="body" sz="quarter" idx="11"/>
          </p:nvPr>
        </p:nvSpPr>
        <p:spPr/>
        <p:txBody>
          <a:bodyPr>
            <a:normAutofit lnSpcReduction="10000"/>
          </a:bodyPr>
          <a:lstStyle/>
          <a:p>
            <a:endParaRPr lang="tr" dirty="0" smtClean="0">
              <a:latin typeface="Verdana" charset="0"/>
              <a:cs typeface="Verdana" charset="0"/>
            </a:endParaRPr>
          </a:p>
          <a:p>
            <a:pPr algn="r" rtl="0"/>
            <a:r>
              <a:rPr lang="tr" b="0" i="0" u="none" baseline="0">
                <a:latin typeface="Verdana" charset="0"/>
                <a:cs typeface="Verdana" charset="0"/>
              </a:rPr>
              <a:t>Bölüm 4</a:t>
            </a:r>
            <a:endParaRPr lang="tr" sz="2000" dirty="0">
              <a:latin typeface="Verdana" charset="0"/>
              <a:cs typeface="Verdana" charset="0"/>
            </a:endParaRPr>
          </a:p>
          <a:p>
            <a:endParaRPr lang="tr" dirty="0"/>
          </a:p>
        </p:txBody>
      </p:sp>
    </p:spTree>
    <p:extLst>
      <p:ext uri="{BB962C8B-B14F-4D97-AF65-F5344CB8AC3E}">
        <p14:creationId xmlns:p14="http://schemas.microsoft.com/office/powerpoint/2010/main" val="349827380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Sunma emri</a:t>
            </a:r>
            <a:endParaRPr lang="tr" sz="2000" dirty="0">
              <a:solidFill>
                <a:schemeClr val="bg1"/>
              </a:solidFill>
              <a:latin typeface="Verdana" panose="020B0604030504040204" pitchFamily="34" charset="0"/>
              <a:ea typeface="Verdana" panose="020B0604030504040204" pitchFamily="34" charset="0"/>
              <a:cs typeface="Verdana" charset="0"/>
            </a:endParaRPr>
          </a:p>
        </p:txBody>
      </p:sp>
      <p:sp>
        <p:nvSpPr>
          <p:cNvPr id="2" name="Rectangle 3">
            <a:extLst>
              <a:ext uri="{FF2B5EF4-FFF2-40B4-BE49-F238E27FC236}">
                <a16:creationId xmlns:a16="http://schemas.microsoft.com/office/drawing/2014/main" id="{27339DDC-CF0F-4F90-99B8-9D89D3BE2286}"/>
              </a:ext>
            </a:extLst>
          </p:cNvPr>
          <p:cNvSpPr txBox="1">
            <a:spLocks/>
          </p:cNvSpPr>
          <p:nvPr/>
        </p:nvSpPr>
        <p:spPr bwMode="auto">
          <a:xfrm>
            <a:off x="348345" y="1270001"/>
            <a:ext cx="8184095" cy="5130793"/>
          </a:xfrm>
          <a:prstGeom prst="rect">
            <a:avLst/>
          </a:prstGeom>
          <a:noFill/>
          <a:ln w="38100">
            <a:solidFill>
              <a:srgbClr val="FF0000"/>
            </a:solidFill>
            <a:miter lim="800000"/>
            <a:headEnd/>
            <a:tailEnd/>
          </a:ln>
        </p:spPr>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rtl="0" eaLnBrk="1" hangingPunct="1">
              <a:lnSpc>
                <a:spcPct val="80000"/>
              </a:lnSpc>
              <a:spcBef>
                <a:spcPts val="600"/>
              </a:spcBef>
              <a:spcAft>
                <a:spcPts val="1200"/>
              </a:spcAft>
              <a:buFont typeface="Arial" pitchFamily="34" charset="0"/>
              <a:buNone/>
              <a:defRPr/>
            </a:pPr>
            <a:r>
              <a:rPr lang="tr" sz="2300" b="1" i="1" u="none" baseline="0">
                <a:ea typeface="ＭＳ Ｐゴシック" pitchFamily="34" charset="-128"/>
              </a:rPr>
              <a:t>Sunma Emri</a:t>
            </a:r>
          </a:p>
          <a:p>
            <a:pPr marL="0" indent="0" algn="ctr" rtl="0" eaLnBrk="1" hangingPunct="1">
              <a:lnSpc>
                <a:spcPct val="80000"/>
              </a:lnSpc>
              <a:spcBef>
                <a:spcPts val="600"/>
              </a:spcBef>
              <a:spcAft>
                <a:spcPts val="1200"/>
              </a:spcAft>
              <a:buFont typeface="Arial" pitchFamily="34" charset="0"/>
              <a:buNone/>
              <a:defRPr/>
            </a:pPr>
            <a:r>
              <a:rPr lang="tr" sz="2300" b="1" i="1" u="none" baseline="0">
                <a:ea typeface="ＭＳ Ｐゴシック" pitchFamily="34" charset="-128"/>
              </a:rPr>
              <a:t>(Madde 18 - Budapeşte Sözleşmesi)</a:t>
            </a:r>
          </a:p>
          <a:p>
            <a:pPr algn="ctr" rtl="0" eaLnBrk="1" hangingPunct="1">
              <a:lnSpc>
                <a:spcPct val="80000"/>
              </a:lnSpc>
              <a:spcBef>
                <a:spcPts val="600"/>
              </a:spcBef>
              <a:spcAft>
                <a:spcPts val="1200"/>
              </a:spcAft>
              <a:defRPr/>
            </a:pPr>
            <a:r>
              <a:rPr lang="tr" sz="1900" b="0" i="1" u="none" baseline="0">
                <a:ea typeface="ＭＳ Ｐゴシック" pitchFamily="34" charset="-128"/>
              </a:rPr>
              <a:t>Bu da çok yenilikçidir</a:t>
            </a:r>
          </a:p>
          <a:p>
            <a:pPr marL="539750" algn="l" defTabSz="365125" rtl="0" eaLnBrk="1" hangingPunct="1">
              <a:lnSpc>
                <a:spcPct val="80000"/>
              </a:lnSpc>
              <a:spcBef>
                <a:spcPts val="600"/>
              </a:spcBef>
              <a:spcAft>
                <a:spcPts val="1200"/>
              </a:spcAft>
              <a:defRPr/>
            </a:pPr>
            <a:r>
              <a:rPr lang="tr" sz="1700" b="0" i="1" u="none" baseline="0">
                <a:ea typeface="ＭＳ Ｐゴシック" pitchFamily="34" charset="-128"/>
              </a:rPr>
              <a:t>Kolluk kuvvetlerinin sunma emirleri vermeleri için yetkilendirilmesi </a:t>
            </a:r>
          </a:p>
          <a:p>
            <a:pPr marL="539750" algn="l" defTabSz="365125" rtl="0" eaLnBrk="1" hangingPunct="1">
              <a:lnSpc>
                <a:spcPct val="80000"/>
              </a:lnSpc>
              <a:spcBef>
                <a:spcPts val="600"/>
              </a:spcBef>
              <a:spcAft>
                <a:spcPts val="1200"/>
              </a:spcAft>
              <a:defRPr/>
            </a:pPr>
            <a:r>
              <a:rPr lang="tr" sz="1700" b="0" i="1" u="none" baseline="0">
                <a:ea typeface="ＭＳ Ｐゴシック" pitchFamily="34" charset="-128"/>
              </a:rPr>
              <a:t>Bu emir, kolluk kuvvetleri tarafından kişilere ve Servis Sağlayıcılarına verilebilir</a:t>
            </a:r>
          </a:p>
          <a:p>
            <a:pPr marL="539750" algn="l" defTabSz="365125" rtl="0" eaLnBrk="1" hangingPunct="1">
              <a:lnSpc>
                <a:spcPct val="80000"/>
              </a:lnSpc>
              <a:spcBef>
                <a:spcPts val="600"/>
              </a:spcBef>
              <a:spcAft>
                <a:spcPts val="1200"/>
              </a:spcAft>
              <a:defRPr/>
            </a:pPr>
            <a:r>
              <a:rPr lang="tr" sz="1700" b="0" i="1" u="none" baseline="0">
                <a:ea typeface="ＭＳ Ｐゴシック" pitchFamily="34" charset="-128"/>
              </a:rPr>
              <a:t>Şunların sunulmasına yönelik emirler: </a:t>
            </a:r>
          </a:p>
          <a:p>
            <a:pPr marL="939800" lvl="1" algn="l" defTabSz="365125" rtl="0" eaLnBrk="1" hangingPunct="1">
              <a:lnSpc>
                <a:spcPct val="80000"/>
              </a:lnSpc>
              <a:spcBef>
                <a:spcPts val="600"/>
              </a:spcBef>
              <a:spcAft>
                <a:spcPts val="1200"/>
              </a:spcAft>
              <a:defRPr/>
            </a:pPr>
            <a:r>
              <a:rPr lang="tr" sz="1600" b="0" i="1" u="none" baseline="0">
                <a:ea typeface="ＭＳ Ｐゴシック" pitchFamily="34" charset="-128"/>
              </a:rPr>
              <a:t>sorumlulukları altındaki bir bilgisayar sisteminde depolanan veriler   </a:t>
            </a:r>
          </a:p>
          <a:p>
            <a:pPr marL="939800" lvl="1" algn="l" defTabSz="365125" rtl="0" eaLnBrk="1" hangingPunct="1">
              <a:lnSpc>
                <a:spcPct val="80000"/>
              </a:lnSpc>
              <a:spcBef>
                <a:spcPts val="600"/>
              </a:spcBef>
              <a:spcAft>
                <a:spcPts val="1200"/>
              </a:spcAft>
              <a:defRPr/>
            </a:pPr>
            <a:r>
              <a:rPr lang="tr" sz="1600" b="0" i="1" u="none" baseline="0">
                <a:ea typeface="ＭＳ Ｐゴシック" pitchFamily="34" charset="-128"/>
              </a:rPr>
              <a:t>abone bilgileri</a:t>
            </a:r>
          </a:p>
          <a:p>
            <a:pPr marL="539750" algn="l" defTabSz="365125" rtl="0" eaLnBrk="1" hangingPunct="1">
              <a:lnSpc>
                <a:spcPct val="80000"/>
              </a:lnSpc>
              <a:spcBef>
                <a:spcPts val="600"/>
              </a:spcBef>
              <a:spcAft>
                <a:spcPts val="1200"/>
              </a:spcAft>
              <a:defRPr/>
            </a:pPr>
            <a:r>
              <a:rPr lang="tr" sz="1700" b="0" i="1" u="none" baseline="0">
                <a:ea typeface="ＭＳ Ｐゴシック" pitchFamily="34" charset="-128"/>
              </a:rPr>
              <a:t>Sunma emrinde gerekli verilerin niteliği ve kapsamı belirtilmelidir </a:t>
            </a:r>
          </a:p>
          <a:p>
            <a:pPr marL="539750" algn="l" defTabSz="365125" rtl="0" eaLnBrk="1" hangingPunct="1">
              <a:lnSpc>
                <a:spcPct val="80000"/>
              </a:lnSpc>
              <a:spcBef>
                <a:spcPts val="600"/>
              </a:spcBef>
              <a:spcAft>
                <a:spcPts val="1200"/>
              </a:spcAft>
              <a:defRPr/>
            </a:pPr>
            <a:r>
              <a:rPr lang="tr" sz="1700" b="0" i="1" u="none" baseline="0">
                <a:ea typeface="ＭＳ Ｐゴシック" pitchFamily="34" charset="-128"/>
              </a:rPr>
              <a:t>Soruşturmada ihtiyaç duyulan veriler önceden belirlenmelidir</a:t>
            </a:r>
          </a:p>
        </p:txBody>
      </p:sp>
    </p:spTree>
    <p:extLst>
      <p:ext uri="{BB962C8B-B14F-4D97-AF65-F5344CB8AC3E}">
        <p14:creationId xmlns:p14="http://schemas.microsoft.com/office/powerpoint/2010/main" val="10273969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just" rtl="0"/>
            <a:r>
              <a:rPr lang="tr" b="0" i="0" u="none" baseline="0"/>
              <a:t>Katılımcıların, depolanan bilgisayar verilerinin koruma altına alınması, trafik verilerinin kısmi ifşası ve sunma emirleriyle ilgili usule ilişkin yetkilerin unsurlarını, usule ilişkin yetkilerin kapsamını ve uygulanmalarıyla ilgili koşullar ve koruma önlemlerini kapsamlı bir şekilde anlamalarını sağlamak. </a:t>
            </a:r>
          </a:p>
        </p:txBody>
      </p:sp>
      <p:sp>
        <p:nvSpPr>
          <p:cNvPr id="3" name="Slide Number Placeholder 2"/>
          <p:cNvSpPr>
            <a:spLocks noGrp="1"/>
          </p:cNvSpPr>
          <p:nvPr>
            <p:ph type="sldNum" sz="quarter" idx="10"/>
          </p:nvPr>
        </p:nvSpPr>
        <p:spPr/>
        <p:txBody>
          <a:bodyPr/>
          <a:lstStyle/>
          <a:p>
            <a:pPr algn="r" rtl="0"/>
            <a:fld id="{49C04F3A-82BD-4011-AADB-1F79FD7DF4BC}" type="slidenum">
              <a:rPr/>
              <a:pPr/>
              <a:t>3</a:t>
            </a:fld>
            <a:endParaRPr lang="tr" dirty="0"/>
          </a:p>
        </p:txBody>
      </p:sp>
      <p:sp>
        <p:nvSpPr>
          <p:cNvPr id="4" name="Text Placeholder 3"/>
          <p:cNvSpPr>
            <a:spLocks noGrp="1"/>
          </p:cNvSpPr>
          <p:nvPr>
            <p:ph type="body" sz="quarter" idx="11"/>
          </p:nvPr>
        </p:nvSpPr>
        <p:spPr/>
        <p:txBody>
          <a:bodyPr/>
          <a:lstStyle/>
          <a:p>
            <a:endParaRPr lang="tr" dirty="0" smtClean="0">
              <a:latin typeface="Verdana" charset="0"/>
              <a:cs typeface="Verdana" charset="0"/>
            </a:endParaRPr>
          </a:p>
          <a:p>
            <a:pPr algn="r" rtl="0"/>
            <a:r>
              <a:rPr lang="tr" b="0" i="0" u="none" baseline="0">
                <a:latin typeface="Verdana" charset="0"/>
                <a:cs typeface="Verdana" charset="0"/>
              </a:rPr>
              <a:t>Oturumun amacı</a:t>
            </a:r>
            <a:endParaRPr lang="tr" sz="2000" dirty="0">
              <a:latin typeface="Verdana" charset="0"/>
              <a:cs typeface="Verdana" charset="0"/>
            </a:endParaRPr>
          </a:p>
          <a:p>
            <a:endParaRPr lang="tr" dirty="0"/>
          </a:p>
        </p:txBody>
      </p:sp>
    </p:spTree>
    <p:extLst>
      <p:ext uri="{BB962C8B-B14F-4D97-AF65-F5344CB8AC3E}">
        <p14:creationId xmlns:p14="http://schemas.microsoft.com/office/powerpoint/2010/main" val="358018113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Sunma emri</a:t>
            </a:r>
            <a:endParaRPr lang="tr" sz="2000" dirty="0">
              <a:solidFill>
                <a:schemeClr val="bg1"/>
              </a:solidFill>
              <a:latin typeface="Verdana" panose="020B0604030504040204" pitchFamily="34" charset="0"/>
              <a:ea typeface="Verdana" panose="020B0604030504040204" pitchFamily="34" charset="0"/>
              <a:cs typeface="Verdana" charset="0"/>
            </a:endParaRPr>
          </a:p>
        </p:txBody>
      </p:sp>
      <p:pic>
        <p:nvPicPr>
          <p:cNvPr id="3" name="Picture 2">
            <a:extLst>
              <a:ext uri="{FF2B5EF4-FFF2-40B4-BE49-F238E27FC236}">
                <a16:creationId xmlns:a16="http://schemas.microsoft.com/office/drawing/2014/main" id="{FC0AA05B-0328-4993-B2BC-53DA1B5C70B2}"/>
              </a:ext>
            </a:extLst>
          </p:cNvPr>
          <p:cNvPicPr>
            <a:picLocks noChangeAspect="1"/>
          </p:cNvPicPr>
          <p:nvPr/>
        </p:nvPicPr>
        <p:blipFill rotWithShape="1">
          <a:blip r:embed="rId3" cstate="print"/>
          <a:srcRect t="4719" r="8763" b="9801"/>
          <a:stretch/>
        </p:blipFill>
        <p:spPr>
          <a:xfrm>
            <a:off x="1439652" y="1213267"/>
            <a:ext cx="6372708" cy="5240069"/>
          </a:xfrm>
          <a:prstGeom prst="rect">
            <a:avLst/>
          </a:prstGeom>
        </p:spPr>
      </p:pic>
    </p:spTree>
    <p:extLst>
      <p:ext uri="{BB962C8B-B14F-4D97-AF65-F5344CB8AC3E}">
        <p14:creationId xmlns:p14="http://schemas.microsoft.com/office/powerpoint/2010/main" val="352597129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Sunma emri</a:t>
            </a:r>
            <a:endParaRPr lang="tr" sz="2000" dirty="0">
              <a:solidFill>
                <a:schemeClr val="bg1"/>
              </a:solidFill>
              <a:latin typeface="Verdana" panose="020B0604030504040204" pitchFamily="34" charset="0"/>
              <a:ea typeface="Verdana" panose="020B0604030504040204" pitchFamily="34" charset="0"/>
              <a:cs typeface="Verdana" charset="0"/>
            </a:endParaRPr>
          </a:p>
        </p:txBody>
      </p:sp>
      <p:sp>
        <p:nvSpPr>
          <p:cNvPr id="5" name="Rectangle 4">
            <a:extLst>
              <a:ext uri="{FF2B5EF4-FFF2-40B4-BE49-F238E27FC236}">
                <a16:creationId xmlns:a16="http://schemas.microsoft.com/office/drawing/2014/main" id="{7FA81925-418B-D44C-9255-2AEBBFBC0ADA}"/>
              </a:ext>
            </a:extLst>
          </p:cNvPr>
          <p:cNvSpPr/>
          <p:nvPr/>
        </p:nvSpPr>
        <p:spPr>
          <a:xfrm>
            <a:off x="129117" y="1336957"/>
            <a:ext cx="3889351" cy="3785652"/>
          </a:xfrm>
          <a:prstGeom prst="rect">
            <a:avLst/>
          </a:prstGeom>
        </p:spPr>
        <p:txBody>
          <a:bodyPr wrap="square">
            <a:spAutoFit/>
          </a:bodyPr>
          <a:lstStyle/>
          <a:p>
            <a:pPr marL="342900" indent="-342900" algn="just" rtl="0">
              <a:buFont typeface="Wingdings" pitchFamily="2" charset="2"/>
              <a:buChar char="Ø"/>
            </a:pPr>
            <a:r>
              <a:rPr lang="tr" sz="1600" b="0" i="0" u="none" baseline="0"/>
              <a:t>1) Taraflardan her biri, yetkili makamlarının aşağıdaki emirleri vermeleri için gerekli yetkilerle donatılmaları amacıyla gerekli olabilecek yasal ve diğer önlemleri alır: </a:t>
            </a:r>
            <a:endParaRPr lang="tr" sz="1600" dirty="0" smtClean="0"/>
          </a:p>
          <a:p>
            <a:pPr algn="just" rtl="0"/>
            <a:endParaRPr lang="tr" sz="1600" dirty="0"/>
          </a:p>
          <a:p>
            <a:pPr lvl="1" algn="just" rtl="0"/>
            <a:r>
              <a:rPr lang="tr" sz="1600" b="0" i="0" u="none" baseline="0"/>
              <a:t>a) </a:t>
            </a:r>
            <a:r>
              <a:rPr lang="tr" sz="1600" b="1" i="0" u="none" baseline="0">
                <a:solidFill>
                  <a:srgbClr val="FF0000"/>
                </a:solidFill>
              </a:rPr>
              <a:t>topraklarındaki bir kişinin</a:t>
            </a:r>
            <a:r>
              <a:rPr lang="tr" sz="1600" b="0" i="0" u="none" baseline="0"/>
              <a:t>, elinde veya kontrolünde bulunan, bir bilgisayar sisteminde veya bilgisayar verisi depolama ortamında depolanan belirtilen bilgisayar verilerini sunması için emir ve </a:t>
            </a:r>
          </a:p>
          <a:p>
            <a:pPr lvl="1" algn="just" rtl="0"/>
            <a:r>
              <a:rPr lang="tr" sz="1600" b="0" i="0" u="none" baseline="0"/>
              <a:t>b) Tarafın topraklarında hizmet sunan bir servis sağlayıcısının, sunulan hizmetlerle ilgili olan ve elinde veya kontrolünde bulunan abone bilgilerini sunması için emir. </a:t>
            </a:r>
          </a:p>
        </p:txBody>
      </p:sp>
      <p:sp>
        <p:nvSpPr>
          <p:cNvPr id="6" name="Rectangle 5">
            <a:extLst>
              <a:ext uri="{FF2B5EF4-FFF2-40B4-BE49-F238E27FC236}">
                <a16:creationId xmlns:a16="http://schemas.microsoft.com/office/drawing/2014/main" id="{524B6456-681F-2F44-A01A-AD3514E81BD2}"/>
              </a:ext>
            </a:extLst>
          </p:cNvPr>
          <p:cNvSpPr/>
          <p:nvPr/>
        </p:nvSpPr>
        <p:spPr>
          <a:xfrm>
            <a:off x="4289032" y="1336957"/>
            <a:ext cx="4465862" cy="1323439"/>
          </a:xfrm>
          <a:prstGeom prst="rect">
            <a:avLst/>
          </a:prstGeom>
        </p:spPr>
        <p:txBody>
          <a:bodyPr wrap="square">
            <a:spAutoFit/>
          </a:bodyPr>
          <a:lstStyle/>
          <a:p>
            <a:pPr marL="342900" indent="-342900" algn="just" rtl="0">
              <a:buFont typeface="Wingdings" pitchFamily="2" charset="2"/>
              <a:buChar char="ü"/>
            </a:pPr>
            <a:r>
              <a:rPr lang="tr" sz="1600" b="0" i="0" u="none" baseline="0"/>
              <a:t>Tarafın topraklarındaki herhangi bir kişi (servis sağlayıcısı dahil)</a:t>
            </a:r>
          </a:p>
          <a:p>
            <a:pPr marL="342900" indent="-342900" algn="just" rtl="0">
              <a:buFont typeface="Wingdings" pitchFamily="2" charset="2"/>
              <a:buChar char="ü"/>
            </a:pPr>
            <a:endParaRPr lang="tr" sz="1600" dirty="0"/>
          </a:p>
          <a:p>
            <a:pPr marL="342900" indent="-342900" algn="just" rtl="0">
              <a:buFont typeface="Wingdings" pitchFamily="2" charset="2"/>
              <a:buChar char="ü"/>
            </a:pPr>
            <a:r>
              <a:rPr lang="tr" sz="1600" b="0" i="0" u="none" baseline="0"/>
              <a:t>Verilerin konumu önemli değildir</a:t>
            </a:r>
          </a:p>
          <a:p>
            <a:pPr marL="342900" indent="-342900" algn="just" rtl="0">
              <a:buFont typeface="Wingdings" pitchFamily="2" charset="2"/>
              <a:buChar char="ü"/>
            </a:pPr>
            <a:endParaRPr lang="tr" sz="1600" dirty="0">
              <a:latin typeface="+mj-lt"/>
            </a:endParaRPr>
          </a:p>
        </p:txBody>
      </p:sp>
    </p:spTree>
    <p:extLst>
      <p:ext uri="{BB962C8B-B14F-4D97-AF65-F5344CB8AC3E}">
        <p14:creationId xmlns:p14="http://schemas.microsoft.com/office/powerpoint/2010/main" val="203292506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Sunma emri</a:t>
            </a:r>
            <a:endParaRPr lang="tr" sz="2000" dirty="0">
              <a:solidFill>
                <a:schemeClr val="bg1"/>
              </a:solidFill>
              <a:latin typeface="Verdana" panose="020B0604030504040204" pitchFamily="34" charset="0"/>
              <a:ea typeface="Verdana" panose="020B0604030504040204" pitchFamily="34" charset="0"/>
              <a:cs typeface="Verdana" charset="0"/>
            </a:endParaRPr>
          </a:p>
        </p:txBody>
      </p:sp>
      <p:sp>
        <p:nvSpPr>
          <p:cNvPr id="6" name="Rectangle 5">
            <a:extLst>
              <a:ext uri="{FF2B5EF4-FFF2-40B4-BE49-F238E27FC236}">
                <a16:creationId xmlns:a16="http://schemas.microsoft.com/office/drawing/2014/main" id="{524B6456-681F-2F44-A01A-AD3514E81BD2}"/>
              </a:ext>
            </a:extLst>
          </p:cNvPr>
          <p:cNvSpPr/>
          <p:nvPr/>
        </p:nvSpPr>
        <p:spPr>
          <a:xfrm>
            <a:off x="4275438" y="1287212"/>
            <a:ext cx="4187626" cy="3046988"/>
          </a:xfrm>
          <a:prstGeom prst="rect">
            <a:avLst/>
          </a:prstGeom>
        </p:spPr>
        <p:txBody>
          <a:bodyPr wrap="square">
            <a:spAutoFit/>
          </a:bodyPr>
          <a:lstStyle/>
          <a:p>
            <a:pPr marL="342900" indent="-342900" algn="just" rtl="0">
              <a:buFont typeface="Wingdings" pitchFamily="2" charset="2"/>
              <a:buChar char="ü"/>
            </a:pPr>
            <a:r>
              <a:rPr lang="tr" sz="1600" b="0" i="0" u="none" baseline="0"/>
              <a:t>Tüm bilgisayar verileriyle ilgilidir (trafik, içerik veya diğer bilgisayar verileri)</a:t>
            </a:r>
          </a:p>
          <a:p>
            <a:pPr marL="342900" indent="-342900" algn="just" rtl="0">
              <a:buFont typeface="Wingdings" pitchFamily="2" charset="2"/>
              <a:buChar char="ü"/>
            </a:pPr>
            <a:endParaRPr lang="tr" sz="1600" dirty="0"/>
          </a:p>
          <a:p>
            <a:pPr marL="342900" indent="-342900" algn="just" rtl="0">
              <a:buFont typeface="Wingdings" pitchFamily="2" charset="2"/>
              <a:buChar char="ü"/>
            </a:pPr>
            <a:r>
              <a:rPr lang="tr" sz="1600" b="0" i="0" u="none" baseline="0"/>
              <a:t>Emirde istenen bilgisayar verileri belirtilmelidir (belirsiz kapsamlı olamaz) </a:t>
            </a:r>
          </a:p>
          <a:p>
            <a:pPr marL="800100" lvl="1" indent="-342900" algn="just" rtl="0">
              <a:buFont typeface="Wingdings" pitchFamily="2" charset="2"/>
              <a:buChar char="ü"/>
            </a:pPr>
            <a:r>
              <a:rPr lang="tr" sz="1600" b="0" i="0" u="none" baseline="0"/>
              <a:t>İzin verilir: Belirli bir adla ilişkili e-posta adreslerinin sunulmasının emredilmesi</a:t>
            </a:r>
          </a:p>
          <a:p>
            <a:pPr marL="800100" lvl="1" indent="-342900" algn="just" rtl="0">
              <a:buFont typeface="Wingdings" pitchFamily="2" charset="2"/>
              <a:buChar char="ü"/>
            </a:pPr>
            <a:r>
              <a:rPr lang="tr" sz="1600" b="0" i="0" u="none" baseline="0"/>
              <a:t>İzin verilmez: Son üç yıl içinde belirli bir adla ilişkili tüm e-posta yazışmalarının sunulmasının emredilmesi</a:t>
            </a:r>
          </a:p>
        </p:txBody>
      </p:sp>
      <p:sp>
        <p:nvSpPr>
          <p:cNvPr id="5" name="Rectangle 4">
            <a:extLst>
              <a:ext uri="{FF2B5EF4-FFF2-40B4-BE49-F238E27FC236}">
                <a16:creationId xmlns:a16="http://schemas.microsoft.com/office/drawing/2014/main" id="{7FA81925-418B-D44C-9255-2AEBBFBC0ADA}"/>
              </a:ext>
            </a:extLst>
          </p:cNvPr>
          <p:cNvSpPr/>
          <p:nvPr/>
        </p:nvSpPr>
        <p:spPr>
          <a:xfrm>
            <a:off x="129117" y="1336957"/>
            <a:ext cx="3889351" cy="3785652"/>
          </a:xfrm>
          <a:prstGeom prst="rect">
            <a:avLst/>
          </a:prstGeom>
        </p:spPr>
        <p:txBody>
          <a:bodyPr wrap="square">
            <a:spAutoFit/>
          </a:bodyPr>
          <a:lstStyle/>
          <a:p>
            <a:pPr marL="342900" indent="-342900" algn="just" rtl="0">
              <a:buFont typeface="Wingdings" pitchFamily="2" charset="2"/>
              <a:buChar char="Ø"/>
            </a:pPr>
            <a:r>
              <a:rPr lang="tr" sz="1600" b="0" i="0" u="none" baseline="0"/>
              <a:t>1) Taraflardan her biri, yetkili makamlarının aşağıdaki emirleri vermeleri için gerekli yetkilerle donatılmaları amacıyla gerekli olabilecek yasal ve diğer önlemleri alır: </a:t>
            </a:r>
            <a:endParaRPr lang="tr" sz="1600" dirty="0" smtClean="0"/>
          </a:p>
          <a:p>
            <a:pPr marL="342900" indent="-342900" algn="just" rtl="0">
              <a:buFont typeface="Wingdings" pitchFamily="2" charset="2"/>
              <a:buChar char="Ø"/>
            </a:pPr>
            <a:endParaRPr lang="tr" sz="1600" dirty="0"/>
          </a:p>
          <a:p>
            <a:pPr lvl="1" algn="just" rtl="0"/>
            <a:r>
              <a:rPr lang="tr" sz="1600" b="0" i="0" u="none" baseline="0"/>
              <a:t>a) topraklarındaki bir kişinin, elinde veya kontrolünde bulunan, bir bilgisayar sisteminde veya bilgisayar verisi depolama ortamında depolanan </a:t>
            </a:r>
            <a:r>
              <a:rPr lang="tr" sz="1600" b="1" i="0" u="none" baseline="0">
                <a:solidFill>
                  <a:srgbClr val="FF0000"/>
                </a:solidFill>
              </a:rPr>
              <a:t>belirtilen bilgisayar verilerini</a:t>
            </a:r>
            <a:r>
              <a:rPr lang="tr" sz="1600" b="1" i="0" u="none" baseline="0"/>
              <a:t> </a:t>
            </a:r>
            <a:r>
              <a:rPr lang="tr" sz="1600" b="0" i="0" u="none" baseline="0"/>
              <a:t>sunması için emir ve </a:t>
            </a:r>
          </a:p>
          <a:p>
            <a:pPr lvl="1" algn="just" rtl="0"/>
            <a:r>
              <a:rPr lang="tr" sz="1600" b="0" i="0" u="none" baseline="0"/>
              <a:t>b) Tarafın topraklarında hizmet sunan bir servis sağlayıcısının, sunulan hizmetlerle ilgili olan ve elinde veya kontrolünde bulunan abone bilgilerini sunması için emir. </a:t>
            </a:r>
          </a:p>
        </p:txBody>
      </p:sp>
    </p:spTree>
    <p:extLst>
      <p:ext uri="{BB962C8B-B14F-4D97-AF65-F5344CB8AC3E}">
        <p14:creationId xmlns:p14="http://schemas.microsoft.com/office/powerpoint/2010/main" val="137799972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Sunma emri</a:t>
            </a:r>
            <a:endParaRPr lang="tr" sz="2000" dirty="0">
              <a:solidFill>
                <a:schemeClr val="bg1"/>
              </a:solidFill>
              <a:latin typeface="Verdana" panose="020B0604030504040204" pitchFamily="34" charset="0"/>
              <a:ea typeface="Verdana" panose="020B0604030504040204" pitchFamily="34" charset="0"/>
              <a:cs typeface="Verdana" charset="0"/>
            </a:endParaRPr>
          </a:p>
        </p:txBody>
      </p:sp>
      <p:sp>
        <p:nvSpPr>
          <p:cNvPr id="5" name="Rectangle 4">
            <a:extLst>
              <a:ext uri="{FF2B5EF4-FFF2-40B4-BE49-F238E27FC236}">
                <a16:creationId xmlns:a16="http://schemas.microsoft.com/office/drawing/2014/main" id="{7FA81925-418B-D44C-9255-2AEBBFBC0ADA}"/>
              </a:ext>
            </a:extLst>
          </p:cNvPr>
          <p:cNvSpPr/>
          <p:nvPr/>
        </p:nvSpPr>
        <p:spPr>
          <a:xfrm>
            <a:off x="129117" y="1336957"/>
            <a:ext cx="3889351" cy="3785652"/>
          </a:xfrm>
          <a:prstGeom prst="rect">
            <a:avLst/>
          </a:prstGeom>
        </p:spPr>
        <p:txBody>
          <a:bodyPr wrap="square">
            <a:spAutoFit/>
          </a:bodyPr>
          <a:lstStyle/>
          <a:p>
            <a:pPr marL="342900" indent="-342900" algn="just" rtl="0">
              <a:buFont typeface="Wingdings" pitchFamily="2" charset="2"/>
              <a:buChar char="Ø"/>
            </a:pPr>
            <a:r>
              <a:rPr lang="tr" sz="1600" b="0" i="0" u="none" baseline="0"/>
              <a:t>1) Taraflardan her biri, yetkili makamlarının aşağıdaki emirleri vermeleri için gerekli yetkilerle donatılmaları amacıyla gerekli olabilecek yasal ve diğer önlemleri alır: </a:t>
            </a:r>
            <a:endParaRPr lang="tr" sz="1600" dirty="0" smtClean="0"/>
          </a:p>
          <a:p>
            <a:pPr algn="just" rtl="0"/>
            <a:endParaRPr lang="tr" sz="1600" dirty="0"/>
          </a:p>
          <a:p>
            <a:pPr lvl="1" algn="just" rtl="0"/>
            <a:r>
              <a:rPr lang="tr" sz="1600" b="0" i="0" u="none" baseline="0"/>
              <a:t>a) topraklarındaki bir kişinin, </a:t>
            </a:r>
            <a:r>
              <a:rPr lang="tr" sz="1600" b="1" i="0" u="none" baseline="0">
                <a:solidFill>
                  <a:srgbClr val="FF0000"/>
                </a:solidFill>
              </a:rPr>
              <a:t>elinde veya kontrolünde</a:t>
            </a:r>
            <a:r>
              <a:rPr lang="tr" sz="1600" b="1" i="0" u="none" baseline="0"/>
              <a:t> </a:t>
            </a:r>
            <a:r>
              <a:rPr lang="tr" sz="1600" b="0" i="0" u="none" baseline="0"/>
              <a:t>bulunan, bir bilgisayar sisteminde veya bilgisayar verisi depolama ortamında depolanan belirtilen bilgisayar verilerini sunması için emir ve </a:t>
            </a:r>
          </a:p>
          <a:p>
            <a:pPr lvl="1" algn="just" rtl="0"/>
            <a:r>
              <a:rPr lang="tr" sz="1600" b="0" i="0" u="none" baseline="0"/>
              <a:t>b) Tarafın topraklarında hizmet sunan bir servis sağlayıcısının, sunulan hizmetlerle ilgili olan ve elinde veya kontrolünde bulunan abone bilgilerini sunması için emir. </a:t>
            </a:r>
          </a:p>
        </p:txBody>
      </p:sp>
      <p:sp>
        <p:nvSpPr>
          <p:cNvPr id="6" name="Rectangle 5">
            <a:extLst>
              <a:ext uri="{FF2B5EF4-FFF2-40B4-BE49-F238E27FC236}">
                <a16:creationId xmlns:a16="http://schemas.microsoft.com/office/drawing/2014/main" id="{524B6456-681F-2F44-A01A-AD3514E81BD2}"/>
              </a:ext>
            </a:extLst>
          </p:cNvPr>
          <p:cNvSpPr/>
          <p:nvPr/>
        </p:nvSpPr>
        <p:spPr>
          <a:xfrm>
            <a:off x="4343532" y="1336957"/>
            <a:ext cx="4129260" cy="2800767"/>
          </a:xfrm>
          <a:prstGeom prst="rect">
            <a:avLst/>
          </a:prstGeom>
        </p:spPr>
        <p:txBody>
          <a:bodyPr wrap="square">
            <a:spAutoFit/>
          </a:bodyPr>
          <a:lstStyle/>
          <a:p>
            <a:pPr marL="342900" indent="-342900" algn="just" rtl="0">
              <a:buFont typeface="Wingdings" pitchFamily="2" charset="2"/>
              <a:buChar char="ü"/>
            </a:pPr>
            <a:r>
              <a:rPr lang="tr" sz="1600" b="0" i="0" u="none" baseline="0"/>
              <a:t>Servis sağlayıcısı:</a:t>
            </a:r>
          </a:p>
          <a:p>
            <a:pPr marL="800100" lvl="1" indent="-342900" algn="just" rtl="0">
              <a:buFont typeface="Wingdings" pitchFamily="2" charset="2"/>
              <a:buChar char="ü"/>
            </a:pPr>
            <a:r>
              <a:rPr lang="tr" sz="1600" b="0" i="0" u="none" baseline="0"/>
              <a:t>verileri fiziksel olarak elinde bulunduruyor olabilir</a:t>
            </a:r>
          </a:p>
          <a:p>
            <a:pPr marL="800100" lvl="1" indent="-342900" algn="just" rtl="0">
              <a:buFont typeface="Wingdings" pitchFamily="2" charset="2"/>
              <a:buChar char="ü"/>
            </a:pPr>
            <a:r>
              <a:rPr lang="tr" sz="1600" b="0" i="0" u="none" baseline="0"/>
              <a:t>verileri zımni olarak elinde bulunduruyor olabilir (verilerin sunulması bakımından kontrol sahibi olabilir)</a:t>
            </a:r>
          </a:p>
          <a:p>
            <a:pPr marL="342900" indent="-342900" algn="just" rtl="0">
              <a:buFont typeface="Wingdings" pitchFamily="2" charset="2"/>
              <a:buChar char="ü"/>
            </a:pPr>
            <a:endParaRPr lang="tr" sz="1600" dirty="0"/>
          </a:p>
          <a:p>
            <a:pPr marL="342900" indent="-342900" algn="just" rtl="0">
              <a:buFont typeface="Wingdings" pitchFamily="2" charset="2"/>
              <a:buChar char="ü"/>
            </a:pPr>
            <a:r>
              <a:rPr lang="tr" sz="1600" b="0" i="0" u="none" baseline="0"/>
              <a:t>Veriler Tarafın topraklarındaki servis sağlayıcısı tarafından kontrol ediliyorsa verilerin konumu önemli değildir </a:t>
            </a:r>
          </a:p>
          <a:p>
            <a:pPr marL="342900" indent="-342900" algn="just" rtl="0">
              <a:buFont typeface="Wingdings" pitchFamily="2" charset="2"/>
              <a:buChar char="ü"/>
            </a:pPr>
            <a:endParaRPr lang="tr" sz="1600" dirty="0"/>
          </a:p>
          <a:p>
            <a:pPr marL="342900" indent="-342900" algn="just" rtl="0">
              <a:buFont typeface="Wingdings" pitchFamily="2" charset="2"/>
              <a:buChar char="ü"/>
            </a:pPr>
            <a:r>
              <a:rPr lang="tr" sz="1600" b="0" i="0" u="none" baseline="0"/>
              <a:t>Kontrol, meşru kontrol altında olmayan uzakta depolanan verilere erişime ilişkin teknik imkanı içermez</a:t>
            </a:r>
          </a:p>
        </p:txBody>
      </p:sp>
    </p:spTree>
    <p:extLst>
      <p:ext uri="{BB962C8B-B14F-4D97-AF65-F5344CB8AC3E}">
        <p14:creationId xmlns:p14="http://schemas.microsoft.com/office/powerpoint/2010/main" val="261218107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Sunma emri</a:t>
            </a:r>
            <a:endParaRPr lang="tr" sz="2000" dirty="0">
              <a:solidFill>
                <a:schemeClr val="bg1"/>
              </a:solidFill>
              <a:latin typeface="Verdana" panose="020B0604030504040204" pitchFamily="34" charset="0"/>
              <a:ea typeface="Verdana" panose="020B0604030504040204" pitchFamily="34" charset="0"/>
              <a:cs typeface="Verdana" charset="0"/>
            </a:endParaRPr>
          </a:p>
        </p:txBody>
      </p:sp>
      <p:sp>
        <p:nvSpPr>
          <p:cNvPr id="5" name="Rectangle 4">
            <a:extLst>
              <a:ext uri="{FF2B5EF4-FFF2-40B4-BE49-F238E27FC236}">
                <a16:creationId xmlns:a16="http://schemas.microsoft.com/office/drawing/2014/main" id="{7FA81925-418B-D44C-9255-2AEBBFBC0ADA}"/>
              </a:ext>
            </a:extLst>
          </p:cNvPr>
          <p:cNvSpPr/>
          <p:nvPr/>
        </p:nvSpPr>
        <p:spPr>
          <a:xfrm>
            <a:off x="129117" y="1336957"/>
            <a:ext cx="3889351" cy="3785652"/>
          </a:xfrm>
          <a:prstGeom prst="rect">
            <a:avLst/>
          </a:prstGeom>
        </p:spPr>
        <p:txBody>
          <a:bodyPr wrap="square">
            <a:spAutoFit/>
          </a:bodyPr>
          <a:lstStyle/>
          <a:p>
            <a:pPr marL="342900" indent="-342900" algn="just" rtl="0">
              <a:buFont typeface="Wingdings" pitchFamily="2" charset="2"/>
              <a:buChar char="Ø"/>
            </a:pPr>
            <a:r>
              <a:rPr lang="tr" sz="1600" b="0" i="0" u="none" baseline="0"/>
              <a:t>1) Taraflardan her biri, yetkili makamlarının aşağıdaki emirleri vermeleri için gerekli yetkilerle donatılmaları amacıyla gerekli olabilecek yasal ve diğer önlemleri alır: </a:t>
            </a:r>
            <a:endParaRPr lang="tr" sz="1600" dirty="0" smtClean="0"/>
          </a:p>
          <a:p>
            <a:pPr lvl="1" algn="just" rtl="0"/>
            <a:endParaRPr lang="tr" sz="1600" dirty="0" smtClean="0"/>
          </a:p>
          <a:p>
            <a:pPr lvl="1" algn="just" rtl="0"/>
            <a:r>
              <a:rPr lang="tr" sz="1600" b="0" i="0" u="none" baseline="0"/>
              <a:t>a) topraklarındaki bir kişinin, elinde veya kontrolünde bulunan, </a:t>
            </a:r>
            <a:r>
              <a:rPr lang="tr" sz="1600" b="1" i="0" u="none" baseline="0">
                <a:solidFill>
                  <a:srgbClr val="FF0000"/>
                </a:solidFill>
              </a:rPr>
              <a:t>bir bilgisayar sisteminde veya bilgisayar verisi depolama ortamında depolanan</a:t>
            </a:r>
            <a:r>
              <a:rPr lang="tr" sz="1600" b="0" i="0" u="none" baseline="0"/>
              <a:t> belirtilen bilgisayar verilerini sunması için emir ve </a:t>
            </a:r>
          </a:p>
          <a:p>
            <a:pPr lvl="1" algn="just" rtl="0"/>
            <a:r>
              <a:rPr lang="tr" sz="1600" b="0" i="0" u="none" baseline="0"/>
              <a:t>b) Tarafın topraklarında hizmet sunan bir servis sağlayıcısının, sunulan hizmetlerle ilgili olan ve elinde veya kontrolünde bulunan abone bilgilerini sunması için emir. </a:t>
            </a:r>
          </a:p>
        </p:txBody>
      </p:sp>
      <p:sp>
        <p:nvSpPr>
          <p:cNvPr id="6" name="Rectangle 5">
            <a:extLst>
              <a:ext uri="{FF2B5EF4-FFF2-40B4-BE49-F238E27FC236}">
                <a16:creationId xmlns:a16="http://schemas.microsoft.com/office/drawing/2014/main" id="{524B6456-681F-2F44-A01A-AD3514E81BD2}"/>
              </a:ext>
            </a:extLst>
          </p:cNvPr>
          <p:cNvSpPr/>
          <p:nvPr/>
        </p:nvSpPr>
        <p:spPr>
          <a:xfrm>
            <a:off x="4289032" y="1336957"/>
            <a:ext cx="4212942" cy="830997"/>
          </a:xfrm>
          <a:prstGeom prst="rect">
            <a:avLst/>
          </a:prstGeom>
        </p:spPr>
        <p:txBody>
          <a:bodyPr wrap="square">
            <a:spAutoFit/>
          </a:bodyPr>
          <a:lstStyle/>
          <a:p>
            <a:pPr marL="342900" indent="-342900" algn="just" rtl="0">
              <a:buFont typeface="Wingdings" pitchFamily="2" charset="2"/>
              <a:buChar char="ü"/>
            </a:pPr>
            <a:r>
              <a:rPr lang="tr" sz="1600" b="0" i="0" u="none" baseline="0"/>
              <a:t>Yetki yalnızca depolanan (mevcut) verilerle ilgilidir</a:t>
            </a:r>
          </a:p>
          <a:p>
            <a:pPr marL="342900" indent="-342900" algn="just" rtl="0">
              <a:buFont typeface="Wingdings" pitchFamily="2" charset="2"/>
              <a:buChar char="ü"/>
            </a:pPr>
            <a:endParaRPr lang="tr" sz="1600" dirty="0"/>
          </a:p>
          <a:p>
            <a:pPr marL="342900" indent="-342900" algn="just" rtl="0">
              <a:buFont typeface="Wingdings" pitchFamily="2" charset="2"/>
              <a:buChar char="ü"/>
            </a:pPr>
            <a:r>
              <a:rPr lang="tr" sz="1600" b="0" i="0" u="none" baseline="0"/>
              <a:t>Veri saklama zorunluluğu getirmez </a:t>
            </a:r>
          </a:p>
        </p:txBody>
      </p:sp>
    </p:spTree>
    <p:extLst>
      <p:ext uri="{BB962C8B-B14F-4D97-AF65-F5344CB8AC3E}">
        <p14:creationId xmlns:p14="http://schemas.microsoft.com/office/powerpoint/2010/main" val="117470012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Sunma emri</a:t>
            </a:r>
            <a:endParaRPr lang="tr" sz="2000" dirty="0">
              <a:solidFill>
                <a:schemeClr val="bg1"/>
              </a:solidFill>
              <a:latin typeface="Verdana" panose="020B0604030504040204" pitchFamily="34" charset="0"/>
              <a:ea typeface="Verdana" panose="020B0604030504040204" pitchFamily="34" charset="0"/>
              <a:cs typeface="Verdana" charset="0"/>
            </a:endParaRPr>
          </a:p>
        </p:txBody>
      </p:sp>
      <p:sp>
        <p:nvSpPr>
          <p:cNvPr id="6" name="Rectangle 5">
            <a:extLst>
              <a:ext uri="{FF2B5EF4-FFF2-40B4-BE49-F238E27FC236}">
                <a16:creationId xmlns:a16="http://schemas.microsoft.com/office/drawing/2014/main" id="{524B6456-681F-2F44-A01A-AD3514E81BD2}"/>
              </a:ext>
            </a:extLst>
          </p:cNvPr>
          <p:cNvSpPr/>
          <p:nvPr/>
        </p:nvSpPr>
        <p:spPr>
          <a:xfrm>
            <a:off x="4275438" y="1287212"/>
            <a:ext cx="4304358" cy="4770537"/>
          </a:xfrm>
          <a:prstGeom prst="rect">
            <a:avLst/>
          </a:prstGeom>
        </p:spPr>
        <p:txBody>
          <a:bodyPr wrap="square">
            <a:spAutoFit/>
          </a:bodyPr>
          <a:lstStyle/>
          <a:p>
            <a:pPr marL="342900" indent="-342900" algn="just" rtl="0">
              <a:buFont typeface="Wingdings" pitchFamily="2" charset="2"/>
              <a:buChar char="ü"/>
            </a:pPr>
            <a:r>
              <a:rPr lang="tr" sz="1600" b="0" i="0" u="none" baseline="0"/>
              <a:t>Servis sağlayıcısının, söz konusu topraklarda "hizmetlerini sunduğu" sürece bu topraklarda yerleşik olması gerekmez</a:t>
            </a:r>
          </a:p>
          <a:p>
            <a:pPr marL="342900" indent="-342900" algn="just" rtl="0">
              <a:buFont typeface="Wingdings" pitchFamily="2" charset="2"/>
              <a:buChar char="ü"/>
            </a:pPr>
            <a:r>
              <a:rPr lang="tr" sz="1600" b="0" i="0" u="none" baseline="0"/>
              <a:t>Bu, aşağıdaki şekilde belirlenebilir:</a:t>
            </a:r>
          </a:p>
          <a:p>
            <a:pPr algn="just" rtl="0"/>
            <a:endParaRPr lang="tr" sz="1600" dirty="0"/>
          </a:p>
          <a:p>
            <a:pPr marL="800100" marR="0" lvl="1" indent="-342900" algn="just" defTabSz="914400" rtl="0" eaLnBrk="1" fontAlgn="auto" latinLnBrk="0" hangingPunct="1">
              <a:lnSpc>
                <a:spcPct val="100000"/>
              </a:lnSpc>
              <a:spcBef>
                <a:spcPts val="0"/>
              </a:spcBef>
              <a:spcAft>
                <a:spcPts val="0"/>
              </a:spcAft>
              <a:buClrTx/>
              <a:buSzTx/>
              <a:buFont typeface="Wingdings" pitchFamily="2" charset="2"/>
              <a:buChar char="ü"/>
              <a:tabLst/>
              <a:defRPr/>
            </a:pPr>
            <a:r>
              <a:rPr lang="tr" sz="1600" b="0" i="0" u="none" baseline="0"/>
              <a:t>Servis sağlayıcısı, söz konusu topraklarda kişilerin, hizmetlerine abone olmalarına olanak tanıyorsa (örneğin hizmet almalarını engellemiyorsa) ve</a:t>
            </a:r>
          </a:p>
          <a:p>
            <a:pPr marL="800100" lvl="1" indent="-342900" algn="just" rtl="0">
              <a:buFont typeface="Wingdings" pitchFamily="2" charset="2"/>
              <a:buChar char="ü"/>
            </a:pPr>
            <a:r>
              <a:rPr lang="tr" sz="1600" b="0" i="0" u="none" baseline="0"/>
              <a:t>Servis sağlayıcısı, Tarafla gerçek ve önemli bir bağlantı kurmuşsa; örneğin:</a:t>
            </a:r>
          </a:p>
          <a:p>
            <a:pPr marL="1257300" lvl="2" indent="-342900" algn="just" rtl="0">
              <a:buFont typeface="Wingdings" pitchFamily="2" charset="2"/>
              <a:buChar char="ü"/>
            </a:pPr>
            <a:r>
              <a:rPr lang="tr" sz="1600" b="0" i="0" u="none" baseline="0"/>
              <a:t>Yerel reklamcılık ve yerel dilde reklamcılık</a:t>
            </a:r>
          </a:p>
          <a:p>
            <a:pPr marL="1257300" lvl="2" indent="-342900" algn="just" rtl="0">
              <a:buFont typeface="Wingdings" pitchFamily="2" charset="2"/>
              <a:buChar char="ü"/>
            </a:pPr>
            <a:r>
              <a:rPr lang="tr" sz="1600" b="0" i="0" u="none" baseline="0"/>
              <a:t>Faaliyetleri sırasında yerel abone bilgilerinin veya ilgili trafik verilerinin kullanılması</a:t>
            </a:r>
          </a:p>
          <a:p>
            <a:pPr marL="1257300" lvl="2" indent="-342900" algn="just" rtl="0">
              <a:buFont typeface="Wingdings" pitchFamily="2" charset="2"/>
              <a:buChar char="ü"/>
            </a:pPr>
            <a:r>
              <a:rPr lang="tr" sz="1600" b="0" i="0" u="none" baseline="0"/>
              <a:t>Yerel abonelerle etkileşim</a:t>
            </a:r>
          </a:p>
          <a:p>
            <a:pPr marL="1257300" lvl="2" indent="-342900" algn="just" rtl="0">
              <a:buFont typeface="Wingdings" pitchFamily="2" charset="2"/>
              <a:buChar char="ü"/>
            </a:pPr>
            <a:r>
              <a:rPr lang="tr" sz="1600" b="0" i="0" u="none" baseline="0"/>
              <a:t>Aksi takdirde yerel olarak kurulmuş kabul edilir</a:t>
            </a:r>
          </a:p>
        </p:txBody>
      </p:sp>
      <p:sp>
        <p:nvSpPr>
          <p:cNvPr id="5" name="Rectangle 4">
            <a:extLst>
              <a:ext uri="{FF2B5EF4-FFF2-40B4-BE49-F238E27FC236}">
                <a16:creationId xmlns:a16="http://schemas.microsoft.com/office/drawing/2014/main" id="{7FA81925-418B-D44C-9255-2AEBBFBC0ADA}"/>
              </a:ext>
            </a:extLst>
          </p:cNvPr>
          <p:cNvSpPr/>
          <p:nvPr/>
        </p:nvSpPr>
        <p:spPr>
          <a:xfrm>
            <a:off x="129117" y="1336957"/>
            <a:ext cx="3889351" cy="3785652"/>
          </a:xfrm>
          <a:prstGeom prst="rect">
            <a:avLst/>
          </a:prstGeom>
        </p:spPr>
        <p:txBody>
          <a:bodyPr wrap="square">
            <a:spAutoFit/>
          </a:bodyPr>
          <a:lstStyle/>
          <a:p>
            <a:pPr marL="342900" indent="-342900" algn="just" rtl="0">
              <a:buFont typeface="Wingdings" pitchFamily="2" charset="2"/>
              <a:buChar char="Ø"/>
            </a:pPr>
            <a:r>
              <a:rPr lang="tr" sz="1600" b="0" i="0" u="none" baseline="0"/>
              <a:t>1) Taraflardan her biri, yetkili makamlarının aşağıdaki emirleri vermeleri için gerekli yetkilerle donatılmaları amacıyla gerekli olabilecek yasal ve diğer önlemleri alır: </a:t>
            </a:r>
            <a:endParaRPr lang="tr" sz="1600" dirty="0" smtClean="0"/>
          </a:p>
          <a:p>
            <a:pPr algn="just" rtl="0"/>
            <a:endParaRPr lang="tr" sz="1600" dirty="0"/>
          </a:p>
          <a:p>
            <a:pPr lvl="1" algn="just" rtl="0"/>
            <a:r>
              <a:rPr lang="tr" sz="1600" b="0" i="0" u="none" baseline="0"/>
              <a:t>a) topraklarındaki bir kişinin, elinde veya kontrolünde bulunan, bir bilgisayar sisteminde veya bilgisayar verisi depolama ortamında depolanan belirtilen bilgisayar verilerini sunması için emir ve </a:t>
            </a:r>
          </a:p>
          <a:p>
            <a:pPr lvl="1" algn="just" rtl="0"/>
            <a:r>
              <a:rPr lang="tr" sz="1600" b="0" i="0" u="none" baseline="0"/>
              <a:t>b) </a:t>
            </a:r>
            <a:r>
              <a:rPr lang="tr" sz="1600" b="1" i="0" u="none" baseline="0">
                <a:solidFill>
                  <a:srgbClr val="FF0000"/>
                </a:solidFill>
              </a:rPr>
              <a:t>Tarafın topraklarında hizmet sunan</a:t>
            </a:r>
            <a:r>
              <a:rPr lang="tr" sz="1600" b="0" i="0" u="none" baseline="0"/>
              <a:t> bir servis sağlayıcısının, sunulan hizmetlerle ilgili olan ve elinde veya kontrolünde bulunan abone bilgilerini sunması için emir. </a:t>
            </a:r>
          </a:p>
        </p:txBody>
      </p:sp>
    </p:spTree>
    <p:extLst>
      <p:ext uri="{BB962C8B-B14F-4D97-AF65-F5344CB8AC3E}">
        <p14:creationId xmlns:p14="http://schemas.microsoft.com/office/powerpoint/2010/main" val="83322687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Sunma emri</a:t>
            </a:r>
            <a:endParaRPr lang="tr" sz="2000" dirty="0">
              <a:solidFill>
                <a:schemeClr val="bg1"/>
              </a:solidFill>
              <a:latin typeface="Verdana" panose="020B0604030504040204" pitchFamily="34" charset="0"/>
              <a:ea typeface="Verdana" panose="020B0604030504040204" pitchFamily="34" charset="0"/>
              <a:cs typeface="Verdana" charset="0"/>
            </a:endParaRPr>
          </a:p>
        </p:txBody>
      </p:sp>
      <p:pic>
        <p:nvPicPr>
          <p:cNvPr id="2" name="Picture 1">
            <a:extLst>
              <a:ext uri="{FF2B5EF4-FFF2-40B4-BE49-F238E27FC236}">
                <a16:creationId xmlns:a16="http://schemas.microsoft.com/office/drawing/2014/main" id="{D0D4F71E-2AF8-410F-97F8-1B9459E656A0}"/>
              </a:ext>
            </a:extLst>
          </p:cNvPr>
          <p:cNvPicPr>
            <a:picLocks noChangeAspect="1"/>
          </p:cNvPicPr>
          <p:nvPr/>
        </p:nvPicPr>
        <p:blipFill>
          <a:blip r:embed="rId3" cstate="print"/>
          <a:stretch>
            <a:fillRect/>
          </a:stretch>
        </p:blipFill>
        <p:spPr>
          <a:xfrm>
            <a:off x="790575" y="1141561"/>
            <a:ext cx="7562850" cy="5324475"/>
          </a:xfrm>
          <a:prstGeom prst="rect">
            <a:avLst/>
          </a:prstGeom>
        </p:spPr>
      </p:pic>
    </p:spTree>
    <p:extLst>
      <p:ext uri="{BB962C8B-B14F-4D97-AF65-F5344CB8AC3E}">
        <p14:creationId xmlns:p14="http://schemas.microsoft.com/office/powerpoint/2010/main" val="28227496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Sunma emri</a:t>
            </a:r>
            <a:endParaRPr lang="tr" sz="2000" dirty="0">
              <a:solidFill>
                <a:schemeClr val="bg1"/>
              </a:solidFill>
              <a:latin typeface="Verdana" panose="020B0604030504040204" pitchFamily="34" charset="0"/>
              <a:ea typeface="Verdana" panose="020B0604030504040204" pitchFamily="34" charset="0"/>
              <a:cs typeface="Verdana" charset="0"/>
            </a:endParaRPr>
          </a:p>
        </p:txBody>
      </p:sp>
      <p:sp>
        <p:nvSpPr>
          <p:cNvPr id="6" name="Rectangle 5">
            <a:extLst>
              <a:ext uri="{FF2B5EF4-FFF2-40B4-BE49-F238E27FC236}">
                <a16:creationId xmlns:a16="http://schemas.microsoft.com/office/drawing/2014/main" id="{524B6456-681F-2F44-A01A-AD3514E81BD2}"/>
              </a:ext>
            </a:extLst>
          </p:cNvPr>
          <p:cNvSpPr/>
          <p:nvPr/>
        </p:nvSpPr>
        <p:spPr>
          <a:xfrm>
            <a:off x="4416356" y="1287212"/>
            <a:ext cx="4163439" cy="3785652"/>
          </a:xfrm>
          <a:prstGeom prst="rect">
            <a:avLst/>
          </a:prstGeom>
        </p:spPr>
        <p:txBody>
          <a:bodyPr wrap="square">
            <a:spAutoFit/>
          </a:bodyPr>
          <a:lstStyle/>
          <a:p>
            <a:pPr marL="342900" indent="-342900" algn="just" rtl="0">
              <a:buFont typeface="Wingdings" pitchFamily="2" charset="2"/>
              <a:buChar char="ü"/>
            </a:pPr>
            <a:r>
              <a:rPr lang="tr" sz="1600" b="0" i="0" u="none" baseline="0"/>
              <a:t>Her biçimde olabilir (bilgisayar verisi veya değil)</a:t>
            </a:r>
          </a:p>
          <a:p>
            <a:pPr marL="342900" indent="-342900" algn="just" rtl="0">
              <a:buFont typeface="Wingdings" pitchFamily="2" charset="2"/>
              <a:buChar char="ü"/>
            </a:pPr>
            <a:endParaRPr lang="tr" sz="1600" dirty="0"/>
          </a:p>
          <a:p>
            <a:pPr marL="342900" indent="-342900" algn="just" rtl="0">
              <a:buFont typeface="Wingdings" pitchFamily="2" charset="2"/>
              <a:buChar char="ü"/>
            </a:pPr>
            <a:r>
              <a:rPr lang="tr" sz="1600" b="0" i="0" u="none" baseline="0"/>
              <a:t>Şunları içerebilir: </a:t>
            </a:r>
            <a:endParaRPr lang="tr" sz="1600" dirty="0" smtClean="0"/>
          </a:p>
          <a:p>
            <a:pPr algn="just" rtl="0"/>
            <a:endParaRPr lang="tr" sz="1600" dirty="0"/>
          </a:p>
          <a:p>
            <a:pPr marL="800100" lvl="1" indent="-342900" algn="just" rtl="0">
              <a:buFont typeface="Wingdings" pitchFamily="2" charset="2"/>
              <a:buChar char="ü"/>
            </a:pPr>
            <a:r>
              <a:rPr lang="tr" sz="1600" b="0" i="0" u="none" baseline="0"/>
              <a:t>kullanılan iletişim hizmetinin türü, teknik hizmet sunumları ve hizmet süresi; </a:t>
            </a:r>
          </a:p>
          <a:p>
            <a:pPr marL="800100" lvl="1" indent="-342900" algn="just" rtl="0">
              <a:buFont typeface="Wingdings" pitchFamily="2" charset="2"/>
              <a:buChar char="ü"/>
            </a:pPr>
            <a:r>
              <a:rPr lang="tr" sz="1600" b="0" i="0" u="none" baseline="0"/>
              <a:t>abonenin kimlik bilgileri, posta/coğrafi adresi, telefon ve diğer erişim numaraları, fatura ve ödeme bilgileri </a:t>
            </a:r>
          </a:p>
          <a:p>
            <a:pPr marL="800100" lvl="1" indent="-342900" algn="just" rtl="0">
              <a:buFont typeface="Wingdings" pitchFamily="2" charset="2"/>
              <a:buChar char="ü"/>
            </a:pPr>
            <a:r>
              <a:rPr lang="tr" sz="1600" b="0" i="0" u="none" baseline="0"/>
              <a:t>hizmet düzenlemesine göre mevcut olan, iletişim ekipmanlarının kurulu olduğu yere dair diğer bilgiler </a:t>
            </a:r>
          </a:p>
        </p:txBody>
      </p:sp>
      <p:sp>
        <p:nvSpPr>
          <p:cNvPr id="5" name="Rectangle 4">
            <a:extLst>
              <a:ext uri="{FF2B5EF4-FFF2-40B4-BE49-F238E27FC236}">
                <a16:creationId xmlns:a16="http://schemas.microsoft.com/office/drawing/2014/main" id="{7FA81925-418B-D44C-9255-2AEBBFBC0ADA}"/>
              </a:ext>
            </a:extLst>
          </p:cNvPr>
          <p:cNvSpPr/>
          <p:nvPr/>
        </p:nvSpPr>
        <p:spPr>
          <a:xfrm>
            <a:off x="129117" y="1336957"/>
            <a:ext cx="3889351" cy="3785652"/>
          </a:xfrm>
          <a:prstGeom prst="rect">
            <a:avLst/>
          </a:prstGeom>
        </p:spPr>
        <p:txBody>
          <a:bodyPr wrap="square">
            <a:spAutoFit/>
          </a:bodyPr>
          <a:lstStyle/>
          <a:p>
            <a:pPr marL="342900" indent="-342900" algn="just" rtl="0">
              <a:buFont typeface="Wingdings" pitchFamily="2" charset="2"/>
              <a:buChar char="Ø"/>
            </a:pPr>
            <a:r>
              <a:rPr lang="tr" sz="1600" b="0" i="0" u="none" baseline="0"/>
              <a:t>1) Taraflardan her biri, yetkili makamlarının aşağıdaki emirleri vermeleri için gerekli yetkilerle donatılmaları amacıyla gerekli olabilecek yasal ve diğer önlemleri alır: </a:t>
            </a:r>
            <a:endParaRPr lang="tr" sz="1600" dirty="0" smtClean="0"/>
          </a:p>
          <a:p>
            <a:pPr lvl="1" algn="just" rtl="0"/>
            <a:endParaRPr lang="tr" sz="1600" dirty="0" smtClean="0"/>
          </a:p>
          <a:p>
            <a:pPr lvl="1" algn="just" rtl="0"/>
            <a:r>
              <a:rPr lang="tr" sz="1600" b="0" i="0" u="none" baseline="0"/>
              <a:t>a) topraklarındaki bir kişinin, elinde veya kontrolünde bulunan, bir bilgisayar sisteminde veya bilgisayar verisi depolama ortamında depolanan belirtilen bilgisayar verilerini sunması için emir ve </a:t>
            </a:r>
          </a:p>
          <a:p>
            <a:pPr lvl="1" algn="just" rtl="0"/>
            <a:r>
              <a:rPr lang="tr" sz="1600" b="0" i="0" u="none" baseline="0"/>
              <a:t>b) Tarafın topraklarında hizmet sunan bir servis sağlayıcısının, sunulan hizmetlerle ilgili olan ve elinde veya kontrolünde bulunan </a:t>
            </a:r>
            <a:r>
              <a:rPr lang="tr" sz="1600" b="1" i="0" u="none" baseline="0">
                <a:solidFill>
                  <a:srgbClr val="FF0000"/>
                </a:solidFill>
              </a:rPr>
              <a:t>abone bilgilerini sunması</a:t>
            </a:r>
            <a:r>
              <a:rPr lang="tr" sz="1600" b="0" i="0" u="none" baseline="0"/>
              <a:t> için emir. </a:t>
            </a:r>
          </a:p>
        </p:txBody>
      </p:sp>
    </p:spTree>
    <p:extLst>
      <p:ext uri="{BB962C8B-B14F-4D97-AF65-F5344CB8AC3E}">
        <p14:creationId xmlns:p14="http://schemas.microsoft.com/office/powerpoint/2010/main" val="70925413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Sunma emri</a:t>
            </a:r>
            <a:endParaRPr lang="tr" sz="2000" dirty="0">
              <a:solidFill>
                <a:schemeClr val="bg1"/>
              </a:solidFill>
              <a:latin typeface="Verdana" panose="020B0604030504040204" pitchFamily="34" charset="0"/>
              <a:ea typeface="Verdana" panose="020B0604030504040204" pitchFamily="34" charset="0"/>
              <a:cs typeface="Verdana" charset="0"/>
            </a:endParaRPr>
          </a:p>
        </p:txBody>
      </p:sp>
      <p:sp>
        <p:nvSpPr>
          <p:cNvPr id="6" name="Rectangle 5">
            <a:extLst>
              <a:ext uri="{FF2B5EF4-FFF2-40B4-BE49-F238E27FC236}">
                <a16:creationId xmlns:a16="http://schemas.microsoft.com/office/drawing/2014/main" id="{524B6456-681F-2F44-A01A-AD3514E81BD2}"/>
              </a:ext>
            </a:extLst>
          </p:cNvPr>
          <p:cNvSpPr/>
          <p:nvPr/>
        </p:nvSpPr>
        <p:spPr>
          <a:xfrm>
            <a:off x="4275438" y="1287212"/>
            <a:ext cx="4352996" cy="1323439"/>
          </a:xfrm>
          <a:prstGeom prst="rect">
            <a:avLst/>
          </a:prstGeom>
        </p:spPr>
        <p:txBody>
          <a:bodyPr wrap="square">
            <a:spAutoFit/>
          </a:bodyPr>
          <a:lstStyle/>
          <a:p>
            <a:pPr marL="342900" indent="-342900" algn="just" rtl="0">
              <a:buFont typeface="Wingdings" pitchFamily="2" charset="2"/>
              <a:buChar char="ü"/>
            </a:pPr>
            <a:r>
              <a:rPr lang="tr" sz="1600" b="0" i="0" u="none" baseline="0"/>
              <a:t>Sunulması emredilen bilgiler, söz konusu bölgede sunulan hizmetlerle ilgili olmalıdır </a:t>
            </a:r>
          </a:p>
          <a:p>
            <a:pPr marL="342900" indent="-342900" algn="just" rtl="0">
              <a:buFont typeface="Wingdings" pitchFamily="2" charset="2"/>
              <a:buChar char="ü"/>
            </a:pPr>
            <a:endParaRPr lang="tr" sz="1600" dirty="0"/>
          </a:p>
          <a:p>
            <a:pPr marL="342900" indent="-342900" algn="just" rtl="0">
              <a:buFont typeface="Wingdings" pitchFamily="2" charset="2"/>
              <a:buChar char="ü"/>
            </a:pPr>
            <a:r>
              <a:rPr lang="tr" sz="1600" b="0" i="0" u="none" baseline="0"/>
              <a:t>Yalnızca bölge dışında sunulan hizmetler için abone bilgileri talep edilemez </a:t>
            </a:r>
          </a:p>
        </p:txBody>
      </p:sp>
      <p:sp>
        <p:nvSpPr>
          <p:cNvPr id="5" name="Rectangle 4">
            <a:extLst>
              <a:ext uri="{FF2B5EF4-FFF2-40B4-BE49-F238E27FC236}">
                <a16:creationId xmlns:a16="http://schemas.microsoft.com/office/drawing/2014/main" id="{7FA81925-418B-D44C-9255-2AEBBFBC0ADA}"/>
              </a:ext>
            </a:extLst>
          </p:cNvPr>
          <p:cNvSpPr/>
          <p:nvPr/>
        </p:nvSpPr>
        <p:spPr>
          <a:xfrm>
            <a:off x="129117" y="1336957"/>
            <a:ext cx="3889351" cy="3785652"/>
          </a:xfrm>
          <a:prstGeom prst="rect">
            <a:avLst/>
          </a:prstGeom>
        </p:spPr>
        <p:txBody>
          <a:bodyPr wrap="square">
            <a:spAutoFit/>
          </a:bodyPr>
          <a:lstStyle/>
          <a:p>
            <a:pPr marL="342900" indent="-342900" algn="just" rtl="0">
              <a:buFont typeface="Wingdings" pitchFamily="2" charset="2"/>
              <a:buChar char="Ø"/>
            </a:pPr>
            <a:r>
              <a:rPr lang="tr" sz="1600" b="0" i="0" u="none" baseline="0"/>
              <a:t>1) Taraflardan her biri, yetkili makamlarının aşağıdaki emirleri vermeleri için gerekli yetkilerle donatılmaları amacıyla gerekli olabilecek yasal ve diğer önlemleri alır: </a:t>
            </a:r>
            <a:endParaRPr lang="tr" sz="1600" dirty="0" smtClean="0"/>
          </a:p>
          <a:p>
            <a:pPr lvl="1" algn="just" rtl="0"/>
            <a:endParaRPr lang="tr" sz="1600" dirty="0" smtClean="0"/>
          </a:p>
          <a:p>
            <a:pPr lvl="1" algn="just" rtl="0"/>
            <a:r>
              <a:rPr lang="tr" sz="1600" b="0" i="0" u="none" baseline="0"/>
              <a:t>a) topraklarındaki bir kişinin, elinde veya kontrolünde bulunan, bir bilgisayar sisteminde veya bilgisayar verisi depolama ortamında depolanan belirtilen bilgisayar verilerini sunması için emir ve </a:t>
            </a:r>
          </a:p>
          <a:p>
            <a:pPr lvl="1" algn="just" rtl="0"/>
            <a:r>
              <a:rPr lang="tr" sz="1600" b="0" i="0" u="none" baseline="0"/>
              <a:t>b) Tarafın topraklarında hizmet sunan bir servis sağlayıcısının, </a:t>
            </a:r>
            <a:r>
              <a:rPr lang="tr" sz="1600" b="1" i="0" u="none" baseline="0">
                <a:solidFill>
                  <a:srgbClr val="FF0000"/>
                </a:solidFill>
              </a:rPr>
              <a:t>sunulan hizmetlerle ilgili olan</a:t>
            </a:r>
            <a:r>
              <a:rPr lang="tr" sz="1600" b="0" i="0" u="none" baseline="0"/>
              <a:t> ve elinde veya kontrolünde bulunan abone bilgilerini sunması için emir. </a:t>
            </a:r>
          </a:p>
        </p:txBody>
      </p:sp>
    </p:spTree>
    <p:extLst>
      <p:ext uri="{BB962C8B-B14F-4D97-AF65-F5344CB8AC3E}">
        <p14:creationId xmlns:p14="http://schemas.microsoft.com/office/powerpoint/2010/main" val="296317409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Sunma emri</a:t>
            </a:r>
            <a:endParaRPr lang="tr" sz="2000" dirty="0">
              <a:solidFill>
                <a:schemeClr val="bg1"/>
              </a:solidFill>
              <a:latin typeface="Verdana" panose="020B0604030504040204" pitchFamily="34" charset="0"/>
              <a:ea typeface="Verdana" panose="020B0604030504040204" pitchFamily="34" charset="0"/>
              <a:cs typeface="Verdana" charset="0"/>
            </a:endParaRPr>
          </a:p>
        </p:txBody>
      </p:sp>
      <p:sp>
        <p:nvSpPr>
          <p:cNvPr id="5" name="Rectangle 4">
            <a:extLst>
              <a:ext uri="{FF2B5EF4-FFF2-40B4-BE49-F238E27FC236}">
                <a16:creationId xmlns:a16="http://schemas.microsoft.com/office/drawing/2014/main" id="{7FA81925-418B-D44C-9255-2AEBBFBC0ADA}"/>
              </a:ext>
            </a:extLst>
          </p:cNvPr>
          <p:cNvSpPr/>
          <p:nvPr/>
        </p:nvSpPr>
        <p:spPr>
          <a:xfrm>
            <a:off x="129117" y="1336957"/>
            <a:ext cx="3889351" cy="3785652"/>
          </a:xfrm>
          <a:prstGeom prst="rect">
            <a:avLst/>
          </a:prstGeom>
        </p:spPr>
        <p:txBody>
          <a:bodyPr wrap="square">
            <a:spAutoFit/>
          </a:bodyPr>
          <a:lstStyle/>
          <a:p>
            <a:pPr marL="342900" indent="-342900" algn="just" rtl="0">
              <a:buFont typeface="Wingdings" pitchFamily="2" charset="2"/>
              <a:buChar char="Ø"/>
            </a:pPr>
            <a:r>
              <a:rPr lang="tr" sz="1600" b="0" i="0" u="none" baseline="0"/>
              <a:t>1) Taraflardan her biri, yetkili makamlarının aşağıdaki emirleri vermeleri için gerekli yetkilerle donatılmaları amacıyla gerekli olabilecek yasal ve diğer önlemleri alır: </a:t>
            </a:r>
            <a:endParaRPr lang="tr" sz="1600" dirty="0" smtClean="0"/>
          </a:p>
          <a:p>
            <a:pPr algn="just" rtl="0"/>
            <a:endParaRPr lang="tr" sz="1600" dirty="0"/>
          </a:p>
          <a:p>
            <a:pPr lvl="1" algn="just" rtl="0"/>
            <a:r>
              <a:rPr lang="tr" sz="1600" b="0" i="0" u="none" baseline="0"/>
              <a:t>a) topraklarındaki bir kişinin, elinde veya kontrolünde bulunan, bir bilgisayar sisteminde veya bilgisayar verisi depolama ortamında depolanan belirtilen bilgisayar verilerini sunması için emir ve </a:t>
            </a:r>
          </a:p>
          <a:p>
            <a:pPr lvl="1" algn="just" rtl="0"/>
            <a:r>
              <a:rPr lang="tr" sz="1600" b="0" i="0" u="none" baseline="0"/>
              <a:t>b) Tarafın topraklarında hizmet sunan bir servis sağlayıcısının, sunulan hizmetlerle ilgili olan ve </a:t>
            </a:r>
            <a:r>
              <a:rPr lang="tr" sz="1600" b="1" i="0" u="none" baseline="0">
                <a:solidFill>
                  <a:srgbClr val="FF0000"/>
                </a:solidFill>
              </a:rPr>
              <a:t>elinde veya kontrolünde bulunan</a:t>
            </a:r>
            <a:r>
              <a:rPr lang="tr" sz="1600" b="0" i="0" u="none" baseline="0"/>
              <a:t> abone bilgilerini sunması için emir. </a:t>
            </a:r>
          </a:p>
        </p:txBody>
      </p:sp>
      <p:sp>
        <p:nvSpPr>
          <p:cNvPr id="6" name="Rectangle 5">
            <a:extLst>
              <a:ext uri="{FF2B5EF4-FFF2-40B4-BE49-F238E27FC236}">
                <a16:creationId xmlns:a16="http://schemas.microsoft.com/office/drawing/2014/main" id="{524B6456-681F-2F44-A01A-AD3514E81BD2}"/>
              </a:ext>
            </a:extLst>
          </p:cNvPr>
          <p:cNvSpPr/>
          <p:nvPr/>
        </p:nvSpPr>
        <p:spPr>
          <a:xfrm>
            <a:off x="4581728" y="1336957"/>
            <a:ext cx="4007795" cy="2800767"/>
          </a:xfrm>
          <a:prstGeom prst="rect">
            <a:avLst/>
          </a:prstGeom>
        </p:spPr>
        <p:txBody>
          <a:bodyPr wrap="square">
            <a:spAutoFit/>
          </a:bodyPr>
          <a:lstStyle/>
          <a:p>
            <a:pPr marL="342900" indent="-342900" algn="just" rtl="0">
              <a:buFont typeface="Wingdings" pitchFamily="2" charset="2"/>
              <a:buChar char="ü"/>
            </a:pPr>
            <a:r>
              <a:rPr lang="tr" sz="1600" b="0" i="0" u="none" baseline="0"/>
              <a:t>Servis sağlayıcısı:</a:t>
            </a:r>
          </a:p>
          <a:p>
            <a:pPr marL="800100" lvl="1" indent="-342900" algn="just" rtl="0">
              <a:buFont typeface="Wingdings" pitchFamily="2" charset="2"/>
              <a:buChar char="ü"/>
            </a:pPr>
            <a:r>
              <a:rPr lang="tr" sz="1600" b="0" i="0" u="none" baseline="0"/>
              <a:t>verileri fiziksel olarak elinde bulunduruyor olabilir</a:t>
            </a:r>
          </a:p>
          <a:p>
            <a:pPr marL="800100" lvl="1" indent="-342900" algn="just" rtl="0">
              <a:buFont typeface="Wingdings" pitchFamily="2" charset="2"/>
              <a:buChar char="ü"/>
            </a:pPr>
            <a:r>
              <a:rPr lang="tr" sz="1600" b="0" i="0" u="none" baseline="0"/>
              <a:t>verileri zımni olarak elinde bulunduruyor olabilir (verilerin sunulması bakımından kontrol sahibi olabilir)</a:t>
            </a:r>
          </a:p>
          <a:p>
            <a:pPr marL="342900" indent="-342900" algn="just" rtl="0">
              <a:buFont typeface="Wingdings" pitchFamily="2" charset="2"/>
              <a:buChar char="ü"/>
            </a:pPr>
            <a:endParaRPr lang="tr" sz="1600" dirty="0"/>
          </a:p>
          <a:p>
            <a:pPr marL="342900" indent="-342900" algn="just" rtl="0">
              <a:buFont typeface="Wingdings" pitchFamily="2" charset="2"/>
              <a:buChar char="ü"/>
            </a:pPr>
            <a:r>
              <a:rPr lang="tr" sz="1600" b="0" i="0" u="none" baseline="0"/>
              <a:t>Veriler Tarafın topraklarındaki servis sağlayıcısı tarafından kontrol ediliyorsa verilerin konumu önemli değildir </a:t>
            </a:r>
          </a:p>
          <a:p>
            <a:pPr marL="342900" indent="-342900" algn="just" rtl="0">
              <a:buFont typeface="Wingdings" pitchFamily="2" charset="2"/>
              <a:buChar char="ü"/>
            </a:pPr>
            <a:endParaRPr lang="tr" sz="1600" dirty="0"/>
          </a:p>
          <a:p>
            <a:pPr marL="342900" indent="-342900" algn="just" rtl="0">
              <a:buFont typeface="Wingdings" pitchFamily="2" charset="2"/>
              <a:buChar char="ü"/>
            </a:pPr>
            <a:r>
              <a:rPr lang="tr" sz="1600" b="0" i="0" u="none" baseline="0"/>
              <a:t>Kontrol, meşru kontrol altında olmayan uzakta depolanan verilere erişime ilişkin teknik imkanı içermez</a:t>
            </a:r>
          </a:p>
        </p:txBody>
      </p:sp>
    </p:spTree>
    <p:extLst>
      <p:ext uri="{BB962C8B-B14F-4D97-AF65-F5344CB8AC3E}">
        <p14:creationId xmlns:p14="http://schemas.microsoft.com/office/powerpoint/2010/main" val="35169474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99770" y="1524404"/>
            <a:ext cx="7886700" cy="4351338"/>
          </a:xfrm>
        </p:spPr>
        <p:txBody>
          <a:bodyPr>
            <a:normAutofit fontScale="92500" lnSpcReduction="10000"/>
          </a:bodyPr>
          <a:lstStyle/>
          <a:p>
            <a:pPr marL="0" indent="0" algn="just" rtl="0">
              <a:buNone/>
            </a:pPr>
            <a:r>
              <a:rPr lang="tr" b="1" i="0" u="none" baseline="0" dirty="0"/>
              <a:t>Bu oturumun sonunda </a:t>
            </a:r>
            <a:r>
              <a:rPr lang="tr-TR" b="1" i="0" u="none" baseline="0" dirty="0" smtClean="0"/>
              <a:t>katılımcılar</a:t>
            </a:r>
            <a:r>
              <a:rPr lang="tr" b="1" i="0" u="none" baseline="0" dirty="0" smtClean="0"/>
              <a:t>:</a:t>
            </a:r>
            <a:endParaRPr lang="tr" b="1" i="0" u="none" baseline="0" dirty="0"/>
          </a:p>
          <a:p>
            <a:pPr marL="0" indent="0" algn="just" rtl="0">
              <a:buNone/>
            </a:pPr>
            <a:r>
              <a:rPr lang="tr" b="0" i="0" u="none" baseline="0" dirty="0"/>
              <a:t>Budapeşte Sözleşmesi kapsamındaki usule ilişkin yetkilerin kapsamını anlamış olacak,</a:t>
            </a:r>
          </a:p>
          <a:p>
            <a:pPr marL="0" indent="0" algn="just" rtl="0">
              <a:buNone/>
            </a:pPr>
            <a:r>
              <a:rPr lang="tr" b="0" i="0" u="none" baseline="0" dirty="0"/>
              <a:t>Usule ilişkin yetkilerin uygulanmasıyla ilgili uygun koşullar ve koruma önlemlerini tartışabilecek,</a:t>
            </a:r>
          </a:p>
          <a:p>
            <a:pPr marL="0" indent="0" algn="just" rtl="0">
              <a:buNone/>
            </a:pPr>
            <a:r>
              <a:rPr lang="tr" b="0" i="0" u="none" baseline="0" dirty="0"/>
              <a:t>Şu usule ilişkin yetkilerin unsurlarını sayabilecektir:  </a:t>
            </a:r>
          </a:p>
          <a:p>
            <a:pPr algn="just" rtl="0"/>
            <a:r>
              <a:rPr lang="tr" b="0" i="0" u="none" baseline="0" dirty="0"/>
              <a:t>Depolanan bilgisayar verilerinin hızlandırılmış koruma altına alınması</a:t>
            </a:r>
          </a:p>
          <a:p>
            <a:pPr algn="just" rtl="0"/>
            <a:r>
              <a:rPr lang="tr" b="0" i="0" u="none" baseline="0" dirty="0"/>
              <a:t>Trafik verilerinin hızlandırılmış koruma altına alınması ve kısmi ifşası </a:t>
            </a:r>
          </a:p>
          <a:p>
            <a:pPr algn="just" rtl="0"/>
            <a:r>
              <a:rPr lang="tr" b="0" i="0" u="none" baseline="0" dirty="0"/>
              <a:t>Sunma emri</a:t>
            </a:r>
          </a:p>
          <a:p>
            <a:pPr marL="0" indent="0" algn="l" rtl="0">
              <a:buNone/>
            </a:pPr>
            <a:endParaRPr lang="tr" dirty="0"/>
          </a:p>
        </p:txBody>
      </p:sp>
      <p:sp>
        <p:nvSpPr>
          <p:cNvPr id="3" name="Slide Number Placeholder 2"/>
          <p:cNvSpPr>
            <a:spLocks noGrp="1"/>
          </p:cNvSpPr>
          <p:nvPr>
            <p:ph type="sldNum" sz="quarter" idx="10"/>
          </p:nvPr>
        </p:nvSpPr>
        <p:spPr/>
        <p:txBody>
          <a:bodyPr/>
          <a:lstStyle/>
          <a:p>
            <a:pPr algn="r" rtl="0"/>
            <a:fld id="{49C04F3A-82BD-4011-AADB-1F79FD7DF4BC}" type="slidenum">
              <a:rPr/>
              <a:pPr/>
              <a:t>4</a:t>
            </a:fld>
            <a:endParaRPr lang="tr" dirty="0"/>
          </a:p>
        </p:txBody>
      </p:sp>
      <p:sp>
        <p:nvSpPr>
          <p:cNvPr id="4" name="Text Placeholder 3"/>
          <p:cNvSpPr>
            <a:spLocks noGrp="1"/>
          </p:cNvSpPr>
          <p:nvPr>
            <p:ph type="body" sz="quarter" idx="11"/>
          </p:nvPr>
        </p:nvSpPr>
        <p:spPr/>
        <p:txBody>
          <a:bodyPr/>
          <a:lstStyle/>
          <a:p>
            <a:endParaRPr lang="tr" dirty="0" smtClean="0">
              <a:latin typeface="Verdana" charset="0"/>
              <a:cs typeface="Verdana" charset="0"/>
            </a:endParaRPr>
          </a:p>
          <a:p>
            <a:pPr algn="r" rtl="0"/>
            <a:r>
              <a:rPr lang="tr" b="0" i="0" u="none" baseline="0">
                <a:latin typeface="Verdana" charset="0"/>
                <a:cs typeface="Verdana" charset="0"/>
              </a:rPr>
              <a:t>Oturum hedefleri</a:t>
            </a:r>
            <a:endParaRPr lang="tr" sz="2000" dirty="0">
              <a:latin typeface="Verdana" charset="0"/>
              <a:cs typeface="Verdana" charset="0"/>
            </a:endParaRPr>
          </a:p>
          <a:p>
            <a:endParaRPr lang="tr" dirty="0"/>
          </a:p>
        </p:txBody>
      </p:sp>
    </p:spTree>
    <p:extLst>
      <p:ext uri="{BB962C8B-B14F-4D97-AF65-F5344CB8AC3E}">
        <p14:creationId xmlns:p14="http://schemas.microsoft.com/office/powerpoint/2010/main" val="96239109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tr"/>
          </a:p>
        </p:txBody>
      </p:sp>
      <p:sp>
        <p:nvSpPr>
          <p:cNvPr id="53251" name="TextBox 7"/>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charset="0"/>
                <a:cs typeface="Verdana" charset="0"/>
              </a:rPr>
              <a:t>Oturum hedefleri</a:t>
            </a:r>
            <a:endParaRPr lang="tr" sz="2000" dirty="0">
              <a:solidFill>
                <a:schemeClr val="bg1"/>
              </a:solidFill>
              <a:latin typeface="Verdana" charset="0"/>
              <a:cs typeface="Verdana" charset="0"/>
            </a:endParaRPr>
          </a:p>
        </p:txBody>
      </p:sp>
      <p:sp>
        <p:nvSpPr>
          <p:cNvPr id="3" name="Content Placeholder 2">
            <a:extLst>
              <a:ext uri="{FF2B5EF4-FFF2-40B4-BE49-F238E27FC236}">
                <a16:creationId xmlns:a16="http://schemas.microsoft.com/office/drawing/2014/main" id="{77B18497-BF37-4A20-ABA6-353886C26CA1}"/>
              </a:ext>
            </a:extLst>
          </p:cNvPr>
          <p:cNvSpPr>
            <a:spLocks noGrp="1"/>
          </p:cNvSpPr>
          <p:nvPr>
            <p:ph idx="1"/>
          </p:nvPr>
        </p:nvSpPr>
        <p:spPr>
          <a:xfrm>
            <a:off x="323528" y="1340767"/>
            <a:ext cx="8712522" cy="5240233"/>
          </a:xfrm>
        </p:spPr>
        <p:txBody>
          <a:bodyPr>
            <a:normAutofit/>
          </a:bodyPr>
          <a:lstStyle/>
          <a:p>
            <a:pPr marL="0" indent="0" algn="just" rtl="0">
              <a:buNone/>
            </a:pPr>
            <a:r>
              <a:rPr lang="tr" sz="2400" b="1" i="0" u="none" baseline="0" dirty="0">
                <a:ea typeface="Verdana" panose="020B0604030504040204" pitchFamily="34" charset="0"/>
              </a:rPr>
              <a:t>Bu oturumun sonunda </a:t>
            </a:r>
            <a:r>
              <a:rPr lang="tr-TR" sz="2400" b="1" i="0" u="none" baseline="0" dirty="0" smtClean="0">
                <a:ea typeface="Verdana" panose="020B0604030504040204" pitchFamily="34" charset="0"/>
              </a:rPr>
              <a:t>katılımcılar</a:t>
            </a:r>
            <a:r>
              <a:rPr lang="tr" sz="2400" b="1" i="0" u="none" baseline="0" dirty="0" smtClean="0">
                <a:ea typeface="Verdana" panose="020B0604030504040204" pitchFamily="34" charset="0"/>
              </a:rPr>
              <a:t>:</a:t>
            </a:r>
            <a:endParaRPr lang="tr" sz="2400" b="1" i="0" u="none" baseline="0" dirty="0">
              <a:ea typeface="Verdana" panose="020B0604030504040204" pitchFamily="34" charset="0"/>
            </a:endParaRPr>
          </a:p>
          <a:p>
            <a:pPr marL="0" indent="0" algn="just" rtl="0">
              <a:buNone/>
            </a:pPr>
            <a:endParaRPr lang="tr" sz="2400" dirty="0">
              <a:ea typeface="Verdana" panose="020B0604030504040204" pitchFamily="34" charset="0"/>
            </a:endParaRPr>
          </a:p>
          <a:p>
            <a:pPr algn="just" rtl="0"/>
            <a:r>
              <a:rPr lang="tr" sz="2400" b="0" i="0" u="none" baseline="0" dirty="0">
                <a:ea typeface="Verdana" panose="020B0604030504040204" pitchFamily="34" charset="0"/>
              </a:rPr>
              <a:t>Budapeşte Sözleşmesi kapsamındaki usule ilişkin yetkilerin kapsamını anlamış olacak,</a:t>
            </a:r>
          </a:p>
          <a:p>
            <a:pPr algn="just" rtl="0"/>
            <a:r>
              <a:rPr lang="tr" sz="2400" b="0" i="0" u="none" baseline="0" dirty="0">
                <a:ea typeface="Verdana" panose="020B0604030504040204" pitchFamily="34" charset="0"/>
              </a:rPr>
              <a:t>Usule ilişkin yetkilerin uygulanmasıyla ilgili uygun koşullar ve koruma önlemlerini tartışabilecek,</a:t>
            </a:r>
          </a:p>
          <a:p>
            <a:pPr algn="just" rtl="0"/>
            <a:r>
              <a:rPr lang="tr" sz="2400" b="0" i="0" u="none" baseline="0" dirty="0">
                <a:ea typeface="Verdana" panose="020B0604030504040204" pitchFamily="34" charset="0"/>
              </a:rPr>
              <a:t>Şu usule ilişkin yetkilerin unsurlarını sayabilecektir:  </a:t>
            </a:r>
          </a:p>
          <a:p>
            <a:pPr lvl="1" algn="just" rtl="0"/>
            <a:r>
              <a:rPr lang="tr" b="0" i="0" u="none" baseline="0" dirty="0">
                <a:ea typeface="Verdana" panose="020B0604030504040204" pitchFamily="34" charset="0"/>
              </a:rPr>
              <a:t>Depolanan bilgisayar verilerinin hızlandırılmış koruma altına alınması</a:t>
            </a:r>
          </a:p>
          <a:p>
            <a:pPr lvl="1" algn="just" rtl="0"/>
            <a:r>
              <a:rPr lang="tr" b="0" i="0" u="none" baseline="0" dirty="0">
                <a:ea typeface="Verdana" panose="020B0604030504040204" pitchFamily="34" charset="0"/>
              </a:rPr>
              <a:t>Trafik verilerinin hızlandırılmış koruma altına alınması ve kısmi ifşası </a:t>
            </a:r>
          </a:p>
          <a:p>
            <a:pPr lvl="1" algn="just" rtl="0"/>
            <a:r>
              <a:rPr lang="tr" b="0" i="0" u="none" baseline="0" dirty="0">
                <a:ea typeface="Verdana" panose="020B0604030504040204" pitchFamily="34" charset="0"/>
              </a:rPr>
              <a:t>Sunma emri</a:t>
            </a:r>
          </a:p>
        </p:txBody>
      </p:sp>
    </p:spTree>
    <p:extLst>
      <p:ext uri="{BB962C8B-B14F-4D97-AF65-F5344CB8AC3E}">
        <p14:creationId xmlns:p14="http://schemas.microsoft.com/office/powerpoint/2010/main" val="253126521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a:extLst>
              <a:ext uri="{FF2B5EF4-FFF2-40B4-BE49-F238E27FC236}">
                <a16:creationId xmlns:a16="http://schemas.microsoft.com/office/drawing/2014/main" id="{EDF64B36-81D9-458A-A194-0F302FFF98F0}"/>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spAutoFit/>
          </a:bodyPr>
          <a:lstStyle/>
          <a:p>
            <a:pPr algn="l" rtl="0" eaLnBrk="1" hangingPunct="1">
              <a:defRPr/>
            </a:pPr>
            <a:endParaRPr lang="tr" dirty="0">
              <a:latin typeface="Calibri" charset="0"/>
              <a:ea typeface="ＭＳ Ｐゴシック" charset="0"/>
            </a:endParaRPr>
          </a:p>
        </p:txBody>
      </p:sp>
      <p:pic>
        <p:nvPicPr>
          <p:cNvPr id="2054" name="Picture 8">
            <a:extLst>
              <a:ext uri="{FF2B5EF4-FFF2-40B4-BE49-F238E27FC236}">
                <a16:creationId xmlns:a16="http://schemas.microsoft.com/office/drawing/2014/main" id="{B2A2B581-F8BC-48D4-AF7E-AAF0CE808C6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76800" y="188913"/>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2">
            <a:extLst>
              <a:ext uri="{FF2B5EF4-FFF2-40B4-BE49-F238E27FC236}">
                <a16:creationId xmlns:a16="http://schemas.microsoft.com/office/drawing/2014/main" id="{DF1503B2-B0B3-4330-9439-3D5954CA1625}"/>
              </a:ext>
            </a:extLst>
          </p:cNvPr>
          <p:cNvSpPr>
            <a:spLocks noChangeArrowheads="1"/>
          </p:cNvSpPr>
          <p:nvPr/>
        </p:nvSpPr>
        <p:spPr bwMode="auto">
          <a:xfrm>
            <a:off x="365125" y="1177588"/>
            <a:ext cx="859948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rtl="0" eaLnBrk="1" hangingPunct="1">
              <a:spcBef>
                <a:spcPct val="0"/>
              </a:spcBef>
              <a:buFontTx/>
              <a:buNone/>
            </a:pPr>
            <a:r>
              <a:rPr lang="tr" sz="1800" b="1" i="0" u="none" baseline="0">
                <a:latin typeface="+mn-lt"/>
              </a:rPr>
              <a:t>Adli Personel için Siber Suçlar ve Elektronik Delillere İlişkin Giriş Eğitimi</a:t>
            </a:r>
            <a:endParaRPr lang="tr" altLang="en-US" sz="1800" i="1" dirty="0">
              <a:latin typeface="+mn-lt"/>
            </a:endParaRPr>
          </a:p>
        </p:txBody>
      </p:sp>
      <p:sp>
        <p:nvSpPr>
          <p:cNvPr id="2057" name="Rectangle 2">
            <a:extLst>
              <a:ext uri="{FF2B5EF4-FFF2-40B4-BE49-F238E27FC236}">
                <a16:creationId xmlns:a16="http://schemas.microsoft.com/office/drawing/2014/main" id="{D192EA30-54CE-4062-B518-E86D1D7BEC69}"/>
              </a:ext>
            </a:extLst>
          </p:cNvPr>
          <p:cNvSpPr>
            <a:spLocks noChangeArrowheads="1"/>
          </p:cNvSpPr>
          <p:nvPr/>
        </p:nvSpPr>
        <p:spPr bwMode="auto">
          <a:xfrm>
            <a:off x="290513" y="2352650"/>
            <a:ext cx="8599487" cy="37548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rtl="0" eaLnBrk="1" hangingPunct="1">
              <a:spcBef>
                <a:spcPct val="0"/>
              </a:spcBef>
              <a:buFontTx/>
              <a:buNone/>
            </a:pPr>
            <a:r>
              <a:rPr lang="tr" sz="3600" b="1" i="0" u="none" baseline="0">
                <a:latin typeface="+mn-lt"/>
              </a:rPr>
              <a:t>Teşekkürler</a:t>
            </a:r>
            <a:endParaRPr lang="tr" altLang="en-US" sz="1600" b="1" dirty="0">
              <a:latin typeface="+mn-lt"/>
            </a:endParaRPr>
          </a:p>
          <a:p>
            <a:pPr algn="ctr" rtl="0" eaLnBrk="1" hangingPunct="1">
              <a:spcBef>
                <a:spcPct val="0"/>
              </a:spcBef>
              <a:buFontTx/>
              <a:buNone/>
            </a:pPr>
            <a:endParaRPr lang="tr" altLang="en-US" sz="1200" b="1" dirty="0">
              <a:latin typeface="+mn-lt"/>
            </a:endParaRPr>
          </a:p>
          <a:p>
            <a:pPr algn="ctr" rtl="0" eaLnBrk="1" hangingPunct="1">
              <a:spcBef>
                <a:spcPct val="0"/>
              </a:spcBef>
              <a:buFontTx/>
              <a:buNone/>
            </a:pPr>
            <a:endParaRPr lang="tr" altLang="en-US" sz="1200" b="1" dirty="0">
              <a:latin typeface="+mn-lt"/>
            </a:endParaRPr>
          </a:p>
          <a:p>
            <a:pPr algn="ctr" rtl="0" eaLnBrk="1" hangingPunct="1">
              <a:spcBef>
                <a:spcPct val="0"/>
              </a:spcBef>
              <a:buFontTx/>
              <a:buNone/>
            </a:pPr>
            <a:endParaRPr lang="tr" altLang="en-US" sz="1200" b="1" dirty="0">
              <a:latin typeface="+mn-lt"/>
            </a:endParaRPr>
          </a:p>
          <a:p>
            <a:pPr algn="ctr" rtl="0" eaLnBrk="1" hangingPunct="1">
              <a:spcBef>
                <a:spcPct val="0"/>
              </a:spcBef>
              <a:buFontTx/>
              <a:buNone/>
            </a:pPr>
            <a:endParaRPr lang="tr" altLang="en-US" sz="1200" b="1" dirty="0">
              <a:latin typeface="+mn-lt"/>
            </a:endParaRPr>
          </a:p>
          <a:p>
            <a:pPr algn="ctr" rtl="0" eaLnBrk="1" hangingPunct="1">
              <a:spcBef>
                <a:spcPct val="0"/>
              </a:spcBef>
              <a:buFontTx/>
              <a:buNone/>
            </a:pPr>
            <a:endParaRPr lang="tr" altLang="en-US" sz="1200" b="1" dirty="0">
              <a:latin typeface="+mn-lt"/>
            </a:endParaRPr>
          </a:p>
          <a:p>
            <a:pPr algn="ctr" rtl="0" eaLnBrk="1" hangingPunct="1">
              <a:spcBef>
                <a:spcPct val="0"/>
              </a:spcBef>
              <a:buFontTx/>
              <a:buNone/>
            </a:pPr>
            <a:endParaRPr lang="tr" altLang="en-US" sz="1600" b="1" dirty="0">
              <a:latin typeface="+mn-lt"/>
            </a:endParaRPr>
          </a:p>
          <a:p>
            <a:pPr algn="ctr" rtl="0" eaLnBrk="1" hangingPunct="1">
              <a:spcBef>
                <a:spcPct val="0"/>
              </a:spcBef>
              <a:buFontTx/>
              <a:buNone/>
            </a:pPr>
            <a:r>
              <a:rPr lang="tr" sz="1800" b="1" i="0" u="none" baseline="0">
                <a:latin typeface="+mn-lt"/>
              </a:rPr>
              <a:t>Xxxxx XXXXXXXX</a:t>
            </a:r>
          </a:p>
          <a:p>
            <a:pPr algn="ctr" rtl="0" eaLnBrk="1" hangingPunct="1">
              <a:spcBef>
                <a:spcPct val="0"/>
              </a:spcBef>
              <a:buFontTx/>
              <a:buNone/>
            </a:pPr>
            <a:endParaRPr lang="tr" altLang="en-US" sz="600" dirty="0">
              <a:latin typeface="+mn-lt"/>
            </a:endParaRPr>
          </a:p>
          <a:p>
            <a:pPr algn="ctr" rtl="0" eaLnBrk="1" hangingPunct="1">
              <a:spcBef>
                <a:spcPct val="0"/>
              </a:spcBef>
              <a:buFontTx/>
              <a:buNone/>
            </a:pPr>
            <a:r>
              <a:rPr lang="tr" sz="1400" b="0" i="1" u="none" baseline="0">
                <a:latin typeface="+mn-lt"/>
              </a:rPr>
              <a:t>Avrupa Konseyi</a:t>
            </a:r>
          </a:p>
          <a:p>
            <a:pPr algn="ctr" rtl="0" eaLnBrk="1" hangingPunct="1">
              <a:spcBef>
                <a:spcPct val="0"/>
              </a:spcBef>
              <a:buFontTx/>
              <a:buNone/>
            </a:pPr>
            <a:endParaRPr lang="tr" altLang="en-US" sz="1400" b="1" dirty="0">
              <a:solidFill>
                <a:srgbClr val="2F618F"/>
              </a:solidFill>
              <a:latin typeface="+mn-lt"/>
              <a:hlinkClick r:id="rId3"/>
            </a:endParaRPr>
          </a:p>
          <a:p>
            <a:pPr algn="ctr" rtl="0" eaLnBrk="1" hangingPunct="1">
              <a:spcBef>
                <a:spcPct val="0"/>
              </a:spcBef>
              <a:buFontTx/>
              <a:buNone/>
            </a:pPr>
            <a:r>
              <a:rPr lang="tr" sz="1200" b="1" i="0" u="none" baseline="0">
                <a:solidFill>
                  <a:srgbClr val="2F618F"/>
                </a:solidFill>
                <a:latin typeface="+mn-lt"/>
              </a:rPr>
              <a:t>e-posta</a:t>
            </a:r>
          </a:p>
          <a:p>
            <a:pPr algn="ctr" rtl="0" eaLnBrk="1" hangingPunct="1">
              <a:spcBef>
                <a:spcPct val="0"/>
              </a:spcBef>
              <a:buFontTx/>
              <a:buNone/>
            </a:pPr>
            <a:endParaRPr lang="tr" altLang="en-US" sz="1600" b="1" dirty="0">
              <a:latin typeface="+mn-lt"/>
            </a:endParaRPr>
          </a:p>
          <a:p>
            <a:pPr algn="ctr" rtl="0" eaLnBrk="1" hangingPunct="1">
              <a:spcBef>
                <a:spcPct val="0"/>
              </a:spcBef>
              <a:buFontTx/>
              <a:buNone/>
            </a:pPr>
            <a:endParaRPr lang="tr" altLang="en-US" sz="1600" b="1" dirty="0">
              <a:latin typeface="+mn-lt"/>
            </a:endParaRPr>
          </a:p>
          <a:p>
            <a:pPr algn="ctr" rtl="0" eaLnBrk="1" hangingPunct="1">
              <a:spcBef>
                <a:spcPct val="0"/>
              </a:spcBef>
              <a:buFontTx/>
              <a:buNone/>
            </a:pPr>
            <a:endParaRPr lang="tr" altLang="en-US" sz="1400" b="1" dirty="0">
              <a:latin typeface="+mn-lt"/>
            </a:endParaRPr>
          </a:p>
          <a:p>
            <a:pPr algn="ctr" rtl="0" eaLnBrk="1" hangingPunct="1">
              <a:spcBef>
                <a:spcPct val="0"/>
              </a:spcBef>
              <a:buFontTx/>
              <a:buNone/>
            </a:pPr>
            <a:r>
              <a:rPr lang="tr" sz="1600" b="1" i="0" u="none" baseline="0">
                <a:latin typeface="+mn-lt"/>
              </a:rPr>
              <a:t>GG Ay YYYY</a:t>
            </a:r>
          </a:p>
        </p:txBody>
      </p:sp>
    </p:spTree>
    <p:extLst>
      <p:ext uri="{BB962C8B-B14F-4D97-AF65-F5344CB8AC3E}">
        <p14:creationId xmlns:p14="http://schemas.microsoft.com/office/powerpoint/2010/main" val="5464304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rtl="0"/>
            <a:r>
              <a:rPr lang="tr" sz="3200" b="1" i="0" u="none" baseline="0" dirty="0">
                <a:latin typeface="+mn-lt"/>
              </a:rPr>
              <a:t>Usule </a:t>
            </a:r>
            <a:r>
              <a:rPr lang="tr" sz="3200" b="1" i="0" u="none" baseline="0" dirty="0" smtClean="0">
                <a:latin typeface="+mn-lt"/>
              </a:rPr>
              <a:t>İlişkİn HükümLerİn KapsamI </a:t>
            </a:r>
            <a:endParaRPr lang="tr" sz="3200" dirty="0">
              <a:latin typeface="+mn-lt"/>
            </a:endParaRPr>
          </a:p>
        </p:txBody>
      </p:sp>
      <p:sp>
        <p:nvSpPr>
          <p:cNvPr id="3" name="Text Placeholder 2"/>
          <p:cNvSpPr>
            <a:spLocks noGrp="1"/>
          </p:cNvSpPr>
          <p:nvPr>
            <p:ph type="body" idx="1"/>
          </p:nvPr>
        </p:nvSpPr>
        <p:spPr/>
        <p:txBody>
          <a:bodyPr>
            <a:normAutofit fontScale="85000" lnSpcReduction="10000"/>
          </a:bodyPr>
          <a:lstStyle/>
          <a:p>
            <a:pPr algn="l" rtl="0"/>
            <a:r>
              <a:rPr lang="tr" b="0" i="0" u="none" baseline="0" dirty="0">
                <a:latin typeface="Verdana" panose="020B0604030504040204" pitchFamily="34" charset="0"/>
                <a:ea typeface="Verdana" panose="020B0604030504040204" pitchFamily="34" charset="0"/>
              </a:rPr>
              <a:t>Budapeşte Sözleşmesi Kapsamındaki Usule İlişkin Yetkiler (Kısım 1)</a:t>
            </a:r>
          </a:p>
          <a:p>
            <a:endParaRPr lang="tr" dirty="0"/>
          </a:p>
        </p:txBody>
      </p:sp>
      <p:sp>
        <p:nvSpPr>
          <p:cNvPr id="4" name="Slide Number Placeholder 3"/>
          <p:cNvSpPr>
            <a:spLocks noGrp="1"/>
          </p:cNvSpPr>
          <p:nvPr>
            <p:ph type="sldNum" sz="quarter" idx="10"/>
          </p:nvPr>
        </p:nvSpPr>
        <p:spPr/>
        <p:txBody>
          <a:bodyPr/>
          <a:lstStyle/>
          <a:p>
            <a:pPr algn="r" rtl="0"/>
            <a:fld id="{49C04F3A-82BD-4011-AADB-1F79FD7DF4BC}" type="slidenum">
              <a:rPr/>
              <a:pPr/>
              <a:t>5</a:t>
            </a:fld>
            <a:endParaRPr lang="tr" dirty="0"/>
          </a:p>
        </p:txBody>
      </p:sp>
      <p:sp>
        <p:nvSpPr>
          <p:cNvPr id="5" name="Text Placeholder 4"/>
          <p:cNvSpPr>
            <a:spLocks noGrp="1"/>
          </p:cNvSpPr>
          <p:nvPr>
            <p:ph type="body" sz="quarter" idx="11"/>
          </p:nvPr>
        </p:nvSpPr>
        <p:spPr/>
        <p:txBody>
          <a:bodyPr>
            <a:normAutofit lnSpcReduction="10000"/>
          </a:bodyPr>
          <a:lstStyle/>
          <a:p>
            <a:endParaRPr lang="tr" dirty="0" smtClean="0">
              <a:latin typeface="Verdana" charset="0"/>
              <a:cs typeface="Verdana" charset="0"/>
            </a:endParaRPr>
          </a:p>
          <a:p>
            <a:pPr algn="r" rtl="0"/>
            <a:r>
              <a:rPr lang="tr" b="0" i="0" u="none" baseline="0">
                <a:latin typeface="Verdana" charset="0"/>
                <a:cs typeface="Verdana" charset="0"/>
              </a:rPr>
              <a:t>Bölüm 1</a:t>
            </a:r>
            <a:endParaRPr lang="tr" sz="2000" dirty="0">
              <a:latin typeface="Verdana" charset="0"/>
              <a:cs typeface="Verdana" charset="0"/>
            </a:endParaRPr>
          </a:p>
          <a:p>
            <a:endParaRPr lang="tr" dirty="0"/>
          </a:p>
        </p:txBody>
      </p:sp>
    </p:spTree>
    <p:extLst>
      <p:ext uri="{BB962C8B-B14F-4D97-AF65-F5344CB8AC3E}">
        <p14:creationId xmlns:p14="http://schemas.microsoft.com/office/powerpoint/2010/main" val="256818923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Usule ilişkin hükümlerin kapsamı</a:t>
            </a:r>
            <a:endParaRPr lang="tr" sz="2000" dirty="0">
              <a:solidFill>
                <a:schemeClr val="bg1"/>
              </a:solidFill>
              <a:latin typeface="Verdana" panose="020B0604030504040204" pitchFamily="34" charset="0"/>
              <a:ea typeface="Verdana" panose="020B0604030504040204" pitchFamily="34" charset="0"/>
              <a:cs typeface="Verdana" charset="0"/>
            </a:endParaRPr>
          </a:p>
        </p:txBody>
      </p:sp>
      <p:sp>
        <p:nvSpPr>
          <p:cNvPr id="5" name="Rectangle 4">
            <a:extLst>
              <a:ext uri="{FF2B5EF4-FFF2-40B4-BE49-F238E27FC236}">
                <a16:creationId xmlns:a16="http://schemas.microsoft.com/office/drawing/2014/main" id="{7FA81925-418B-D44C-9255-2AEBBFBC0ADA}"/>
              </a:ext>
            </a:extLst>
          </p:cNvPr>
          <p:cNvSpPr/>
          <p:nvPr/>
        </p:nvSpPr>
        <p:spPr>
          <a:xfrm>
            <a:off x="162707" y="1456521"/>
            <a:ext cx="3889351" cy="4247317"/>
          </a:xfrm>
          <a:prstGeom prst="rect">
            <a:avLst/>
          </a:prstGeom>
        </p:spPr>
        <p:txBody>
          <a:bodyPr wrap="square">
            <a:spAutoFit/>
          </a:bodyPr>
          <a:lstStyle/>
          <a:p>
            <a:pPr marL="342900" indent="-342900" algn="just" rtl="0">
              <a:buFont typeface="Wingdings" pitchFamily="2" charset="2"/>
              <a:buChar char="Ø"/>
            </a:pPr>
            <a:r>
              <a:rPr lang="tr" sz="1500" b="0" i="0" u="none" baseline="0"/>
              <a:t>1) Taraflardan her biri, </a:t>
            </a:r>
            <a:r>
              <a:rPr lang="tr" sz="1500" b="1" i="0" u="none" baseline="0">
                <a:solidFill>
                  <a:srgbClr val="FF0000"/>
                </a:solidFill>
              </a:rPr>
              <a:t>belirli suç soruşturmaları veya kovuşturmalar</a:t>
            </a:r>
            <a:r>
              <a:rPr lang="tr" sz="1500" b="0" i="0" u="none" baseline="0"/>
              <a:t> için bu kısımda öngörülen </a:t>
            </a:r>
            <a:r>
              <a:rPr lang="tr" sz="1500" b="1" i="0" u="none" baseline="0">
                <a:solidFill>
                  <a:srgbClr val="FF0000"/>
                </a:solidFill>
              </a:rPr>
              <a:t>yetki ve usulleri tespit etmek</a:t>
            </a:r>
            <a:r>
              <a:rPr lang="tr" sz="1500" b="0" i="0" u="none" baseline="0"/>
              <a:t> üzere gerekli olabilecek yasal ve diğer önlemleri alacaktır. </a:t>
            </a:r>
          </a:p>
          <a:p>
            <a:pPr marL="342900" indent="-342900" algn="just" rtl="0">
              <a:buFont typeface="Wingdings" pitchFamily="2" charset="2"/>
              <a:buChar char="Ø"/>
            </a:pPr>
            <a:endParaRPr lang="tr" sz="1500" dirty="0"/>
          </a:p>
          <a:p>
            <a:pPr marL="342900" indent="-342900" algn="just" rtl="0">
              <a:buFont typeface="Wingdings" pitchFamily="2" charset="2"/>
              <a:buChar char="Ø"/>
            </a:pPr>
            <a:r>
              <a:rPr lang="tr" sz="1500" b="0" i="0" u="none" baseline="0"/>
              <a:t>2) Madde 21'de özel olarak aksi belirtilmedikçe, Taraflardan her biri, bu maddenin 1. paragrafında belirtilen yetki ve usulleri aşağıdakilere uygular: </a:t>
            </a:r>
          </a:p>
          <a:p>
            <a:pPr lvl="1" algn="just" rtl="0"/>
            <a:r>
              <a:rPr lang="tr" sz="1500" b="0" i="0" u="none" baseline="0"/>
              <a:t>a) bu Sözleşmede Madde 2-11 arasındaki maddeler uyarınca belirlenen suçlar; </a:t>
            </a:r>
          </a:p>
          <a:p>
            <a:pPr lvl="1" algn="just" rtl="0"/>
            <a:r>
              <a:rPr lang="tr" sz="1500" b="0" i="0" u="none" baseline="0"/>
              <a:t>b) bir bilgisayar sistemi aracılığıyla işlenen diğer suçlar ve </a:t>
            </a:r>
          </a:p>
          <a:p>
            <a:pPr lvl="1" algn="just" rtl="0"/>
            <a:r>
              <a:rPr lang="tr" sz="1500" b="0" i="0" u="none" baseline="0"/>
              <a:t>c) bir suça ilişkin elektronik delillerin toplanması.</a:t>
            </a:r>
            <a:endParaRPr lang="tr" sz="1500" dirty="0"/>
          </a:p>
        </p:txBody>
      </p:sp>
      <p:sp>
        <p:nvSpPr>
          <p:cNvPr id="6" name="Rectangle 5">
            <a:extLst>
              <a:ext uri="{FF2B5EF4-FFF2-40B4-BE49-F238E27FC236}">
                <a16:creationId xmlns:a16="http://schemas.microsoft.com/office/drawing/2014/main" id="{524B6456-681F-2F44-A01A-AD3514E81BD2}"/>
              </a:ext>
            </a:extLst>
          </p:cNvPr>
          <p:cNvSpPr/>
          <p:nvPr/>
        </p:nvSpPr>
        <p:spPr>
          <a:xfrm>
            <a:off x="4532223" y="1456521"/>
            <a:ext cx="4125394" cy="1938992"/>
          </a:xfrm>
          <a:prstGeom prst="rect">
            <a:avLst/>
          </a:prstGeom>
        </p:spPr>
        <p:txBody>
          <a:bodyPr wrap="square">
            <a:spAutoFit/>
          </a:bodyPr>
          <a:lstStyle/>
          <a:p>
            <a:pPr marL="342900" indent="-342900" algn="just" rtl="0">
              <a:buFont typeface="Wingdings" pitchFamily="2" charset="2"/>
              <a:buChar char="ü"/>
            </a:pPr>
            <a:r>
              <a:rPr lang="tr" sz="1500" b="0" i="0" u="none" baseline="0"/>
              <a:t>Taraflar, Budapeşte Sözleşmesi Madde 16-21'de belirtilen yetki ve usulleri tespit etmek için gerekli tedbirleri almalıdır.  </a:t>
            </a:r>
          </a:p>
          <a:p>
            <a:pPr marL="342900" indent="-342900" algn="just" rtl="0">
              <a:buFont typeface="Wingdings" pitchFamily="2" charset="2"/>
              <a:buChar char="ü"/>
            </a:pPr>
            <a:endParaRPr lang="tr" sz="1500" dirty="0"/>
          </a:p>
          <a:p>
            <a:pPr marL="342900" indent="-342900" algn="just" rtl="0">
              <a:buFont typeface="Wingdings" pitchFamily="2" charset="2"/>
              <a:buChar char="ü"/>
            </a:pPr>
            <a:r>
              <a:rPr lang="tr" sz="1500" b="0" i="0" u="none" baseline="0"/>
              <a:t>Bu yetkiler, belirli suç soruşturmaları veya kovuşturmalara ilişkin olarak uygulanmalıdır (yani genel istihbarat toplamak amacıyla değil). </a:t>
            </a:r>
          </a:p>
        </p:txBody>
      </p:sp>
    </p:spTree>
    <p:extLst>
      <p:ext uri="{BB962C8B-B14F-4D97-AF65-F5344CB8AC3E}">
        <p14:creationId xmlns:p14="http://schemas.microsoft.com/office/powerpoint/2010/main" val="26415028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Usule ilişkin hükümlerin kapsamı</a:t>
            </a:r>
            <a:endParaRPr lang="tr" sz="2000" dirty="0">
              <a:solidFill>
                <a:schemeClr val="bg1"/>
              </a:solidFill>
              <a:latin typeface="Verdana" panose="020B0604030504040204" pitchFamily="34" charset="0"/>
              <a:ea typeface="Verdana" panose="020B0604030504040204" pitchFamily="34" charset="0"/>
              <a:cs typeface="Verdana" charset="0"/>
            </a:endParaRPr>
          </a:p>
        </p:txBody>
      </p:sp>
      <p:sp>
        <p:nvSpPr>
          <p:cNvPr id="5" name="Rectangle 4">
            <a:extLst>
              <a:ext uri="{FF2B5EF4-FFF2-40B4-BE49-F238E27FC236}">
                <a16:creationId xmlns:a16="http://schemas.microsoft.com/office/drawing/2014/main" id="{7FA81925-418B-D44C-9255-2AEBBFBC0ADA}"/>
              </a:ext>
            </a:extLst>
          </p:cNvPr>
          <p:cNvSpPr/>
          <p:nvPr/>
        </p:nvSpPr>
        <p:spPr>
          <a:xfrm>
            <a:off x="143252" y="1601399"/>
            <a:ext cx="3889351" cy="4247317"/>
          </a:xfrm>
          <a:prstGeom prst="rect">
            <a:avLst/>
          </a:prstGeom>
        </p:spPr>
        <p:txBody>
          <a:bodyPr wrap="square">
            <a:spAutoFit/>
          </a:bodyPr>
          <a:lstStyle/>
          <a:p>
            <a:pPr marL="342900" indent="-342900" algn="just" rtl="0">
              <a:buFont typeface="Wingdings" pitchFamily="2" charset="2"/>
              <a:buChar char="Ø"/>
            </a:pPr>
            <a:r>
              <a:rPr lang="tr" sz="1500" b="0" i="0" u="none" baseline="0"/>
              <a:t>1) Taraflardan her biri, belirli suç soruşturmaları veya kovuşturmalar için bu kısımda öngörülen yetki ve usulleri tespit etmek üzere gerekli olabilecek yasal ve diğer önlemleri alacaktır. </a:t>
            </a:r>
          </a:p>
          <a:p>
            <a:pPr marL="342900" indent="-342900" algn="just" rtl="0">
              <a:buFont typeface="Wingdings" pitchFamily="2" charset="2"/>
              <a:buChar char="Ø"/>
            </a:pPr>
            <a:endParaRPr lang="tr" sz="1500" dirty="0"/>
          </a:p>
          <a:p>
            <a:pPr marL="342900" indent="-342900" algn="just" rtl="0">
              <a:buFont typeface="Wingdings" pitchFamily="2" charset="2"/>
              <a:buChar char="Ø"/>
            </a:pPr>
            <a:r>
              <a:rPr lang="tr" sz="1500" b="0" i="0" u="none" baseline="0"/>
              <a:t>2) Madde 21'de özel olarak aksi belirtilmedikçe, Taraflardan her biri, bu maddenin 1. paragrafında belirtilen yetki ve usulleri aşağıdakilere uygular: </a:t>
            </a:r>
          </a:p>
          <a:p>
            <a:pPr lvl="1" algn="just" rtl="0"/>
            <a:r>
              <a:rPr lang="tr" sz="1500" b="0" i="0" u="none" baseline="0"/>
              <a:t>a) bu </a:t>
            </a:r>
            <a:r>
              <a:rPr lang="tr" sz="1500" b="1" i="0" u="none" baseline="0">
                <a:solidFill>
                  <a:srgbClr val="FF0000"/>
                </a:solidFill>
              </a:rPr>
              <a:t>Sözleşmede</a:t>
            </a:r>
            <a:r>
              <a:rPr lang="tr" sz="1500" b="0" i="0" u="none" baseline="0"/>
              <a:t> Madde 2-11 arasındaki maddeler </a:t>
            </a:r>
            <a:r>
              <a:rPr lang="tr" sz="1500" b="1" i="0" u="none" baseline="0">
                <a:solidFill>
                  <a:srgbClr val="FF0000"/>
                </a:solidFill>
              </a:rPr>
              <a:t>uyarınca belirlenen suçlar</a:t>
            </a:r>
            <a:r>
              <a:rPr lang="tr" sz="1500" b="0" i="0" u="none" baseline="0"/>
              <a:t>; </a:t>
            </a:r>
          </a:p>
          <a:p>
            <a:pPr lvl="1" algn="just" rtl="0"/>
            <a:r>
              <a:rPr lang="tr" sz="1500" b="0" i="0" u="none" baseline="0"/>
              <a:t>b) bir </a:t>
            </a:r>
            <a:r>
              <a:rPr lang="tr" sz="1500" b="1" i="0" u="none" baseline="0">
                <a:solidFill>
                  <a:srgbClr val="FF0000"/>
                </a:solidFill>
              </a:rPr>
              <a:t>bilgisayar sistemi</a:t>
            </a:r>
            <a:r>
              <a:rPr lang="tr" sz="1500" b="0" i="0" u="none" baseline="0"/>
              <a:t> aracılığıyla işlenen </a:t>
            </a:r>
            <a:r>
              <a:rPr lang="tr" sz="1500" b="1" i="0" u="none" baseline="0">
                <a:solidFill>
                  <a:srgbClr val="FF0000"/>
                </a:solidFill>
              </a:rPr>
              <a:t>diğer suçlar</a:t>
            </a:r>
            <a:r>
              <a:rPr lang="tr" sz="1500" b="0" i="0" u="none" baseline="0"/>
              <a:t> ve </a:t>
            </a:r>
          </a:p>
          <a:p>
            <a:pPr lvl="1" algn="just" rtl="0"/>
            <a:r>
              <a:rPr lang="tr" sz="1500" b="0" i="0" u="none" baseline="0"/>
              <a:t>c) bir </a:t>
            </a:r>
            <a:r>
              <a:rPr lang="tr" sz="1500" b="1" i="0" u="none" baseline="0">
                <a:solidFill>
                  <a:srgbClr val="FF0000"/>
                </a:solidFill>
              </a:rPr>
              <a:t>suça</a:t>
            </a:r>
            <a:r>
              <a:rPr lang="tr" sz="1500" b="0" i="0" u="none" baseline="0"/>
              <a:t> ilişkin </a:t>
            </a:r>
            <a:r>
              <a:rPr lang="tr" sz="1500" b="1" i="0" u="none" baseline="0">
                <a:solidFill>
                  <a:srgbClr val="FF0000"/>
                </a:solidFill>
              </a:rPr>
              <a:t>elektronik</a:t>
            </a:r>
            <a:r>
              <a:rPr lang="tr" sz="1500" b="0" i="0" u="none" baseline="0"/>
              <a:t> </a:t>
            </a:r>
            <a:r>
              <a:rPr lang="tr" sz="1500" b="1" i="0" u="none" baseline="0">
                <a:solidFill>
                  <a:srgbClr val="FF0000"/>
                </a:solidFill>
              </a:rPr>
              <a:t>delillerin</a:t>
            </a:r>
            <a:r>
              <a:rPr lang="tr" sz="1500" b="0" i="0" u="none" baseline="0"/>
              <a:t> toplanması.</a:t>
            </a:r>
            <a:endParaRPr lang="tr" sz="1500" dirty="0"/>
          </a:p>
        </p:txBody>
      </p:sp>
      <p:sp>
        <p:nvSpPr>
          <p:cNvPr id="6" name="Rectangle 5">
            <a:extLst>
              <a:ext uri="{FF2B5EF4-FFF2-40B4-BE49-F238E27FC236}">
                <a16:creationId xmlns:a16="http://schemas.microsoft.com/office/drawing/2014/main" id="{524B6456-681F-2F44-A01A-AD3514E81BD2}"/>
              </a:ext>
            </a:extLst>
          </p:cNvPr>
          <p:cNvSpPr/>
          <p:nvPr/>
        </p:nvSpPr>
        <p:spPr>
          <a:xfrm>
            <a:off x="4591455" y="1601399"/>
            <a:ext cx="4134256" cy="3323987"/>
          </a:xfrm>
          <a:prstGeom prst="rect">
            <a:avLst/>
          </a:prstGeom>
        </p:spPr>
        <p:txBody>
          <a:bodyPr wrap="square">
            <a:spAutoFit/>
          </a:bodyPr>
          <a:lstStyle/>
          <a:p>
            <a:pPr marL="342900" indent="-342900" algn="just" rtl="0">
              <a:buFont typeface="Wingdings" pitchFamily="2" charset="2"/>
              <a:buChar char="ü"/>
            </a:pPr>
            <a:r>
              <a:rPr lang="tr" sz="1500" b="0" i="0" u="none" baseline="0"/>
              <a:t>Budapeşte Sözleşmesinde belirlenen usule ilişkin yetkiler yalnızca siber suçlar için değildir.</a:t>
            </a:r>
          </a:p>
          <a:p>
            <a:pPr marL="342900" indent="-342900" algn="just" rtl="0">
              <a:buFont typeface="Wingdings" pitchFamily="2" charset="2"/>
              <a:buChar char="ü"/>
            </a:pPr>
            <a:endParaRPr lang="tr" sz="1500" dirty="0"/>
          </a:p>
          <a:p>
            <a:pPr marL="342900" indent="-342900" algn="just" rtl="0">
              <a:buFont typeface="Wingdings" pitchFamily="2" charset="2"/>
              <a:buChar char="ü"/>
            </a:pPr>
            <a:r>
              <a:rPr lang="tr" sz="1500" b="0" i="0" u="none" baseline="0"/>
              <a:t>Bu yetkiler, aşağıdakilere ilişkin olarak kullanılabilir:</a:t>
            </a:r>
          </a:p>
          <a:p>
            <a:pPr marL="800100" lvl="1" indent="-342900" algn="just" rtl="0">
              <a:buFont typeface="Wingdings" pitchFamily="2" charset="2"/>
              <a:buChar char="ü"/>
            </a:pPr>
            <a:r>
              <a:rPr lang="tr" sz="1500" b="0" i="0" u="none" baseline="0"/>
              <a:t>Budapeşte Sözleşmesinde belirlenen suçlar</a:t>
            </a:r>
          </a:p>
          <a:p>
            <a:pPr marL="800100" lvl="1" indent="-342900" algn="just" rtl="0">
              <a:buFont typeface="Wingdings" pitchFamily="2" charset="2"/>
              <a:buChar char="ü"/>
            </a:pPr>
            <a:r>
              <a:rPr lang="tr" sz="1500" b="0" i="0" u="none" baseline="0"/>
              <a:t>Bir bilgisayar aracılığıyla işlenen diğer suçlar </a:t>
            </a:r>
          </a:p>
          <a:p>
            <a:pPr marL="800100" lvl="1" indent="-342900" algn="just" rtl="0">
              <a:buFont typeface="Wingdings" pitchFamily="2" charset="2"/>
              <a:buChar char="ü"/>
            </a:pPr>
            <a:r>
              <a:rPr lang="tr" sz="1500" b="0" i="0" u="none" baseline="0"/>
              <a:t>Herhangi bir suça ilişkin delillerin toplanması </a:t>
            </a:r>
          </a:p>
          <a:p>
            <a:pPr marL="800100" lvl="1" indent="-342900" algn="just" rtl="0">
              <a:buFont typeface="Wingdings" pitchFamily="2" charset="2"/>
              <a:buChar char="ü"/>
            </a:pPr>
            <a:endParaRPr lang="tr" sz="1500" dirty="0"/>
          </a:p>
          <a:p>
            <a:pPr marL="342900" indent="-342900" algn="just" rtl="0">
              <a:buFont typeface="Wingdings" pitchFamily="2" charset="2"/>
              <a:buChar char="ü"/>
            </a:pPr>
            <a:r>
              <a:rPr lang="tr" sz="1500" b="0" i="0" u="none" baseline="0"/>
              <a:t>Budapeşte Sözleşmesi, siber suçlar VE elektronik delillerle ilgili bir sözleşmedir.</a:t>
            </a:r>
          </a:p>
        </p:txBody>
      </p:sp>
    </p:spTree>
    <p:extLst>
      <p:ext uri="{BB962C8B-B14F-4D97-AF65-F5344CB8AC3E}">
        <p14:creationId xmlns:p14="http://schemas.microsoft.com/office/powerpoint/2010/main" val="30834305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rtl="0"/>
            <a:r>
              <a:rPr lang="tr" sz="3200" b="1" i="0" u="none" baseline="0">
                <a:latin typeface="+mn-lt"/>
              </a:rPr>
              <a:t>Koşullar ve koruma önlemleri</a:t>
            </a:r>
            <a:endParaRPr lang="tr" sz="3200" dirty="0">
              <a:latin typeface="+mn-lt"/>
            </a:endParaRPr>
          </a:p>
        </p:txBody>
      </p:sp>
      <p:sp>
        <p:nvSpPr>
          <p:cNvPr id="3" name="Text Placeholder 2"/>
          <p:cNvSpPr>
            <a:spLocks noGrp="1"/>
          </p:cNvSpPr>
          <p:nvPr>
            <p:ph type="body" idx="1"/>
          </p:nvPr>
        </p:nvSpPr>
        <p:spPr/>
        <p:txBody>
          <a:bodyPr>
            <a:normAutofit fontScale="85000" lnSpcReduction="10000"/>
          </a:bodyPr>
          <a:lstStyle/>
          <a:p>
            <a:pPr algn="l" rtl="0"/>
            <a:r>
              <a:rPr lang="tr" b="0" i="0" u="none" baseline="0">
                <a:latin typeface="Verdana" panose="020B0604030504040204" pitchFamily="34" charset="0"/>
                <a:ea typeface="Verdana" panose="020B0604030504040204" pitchFamily="34" charset="0"/>
              </a:rPr>
              <a:t>Budapeşte Sözleşmesi Kapsamındaki Usule İlişkin Yetkiler (Kısım 1)</a:t>
            </a:r>
          </a:p>
          <a:p>
            <a:endParaRPr lang="tr" dirty="0"/>
          </a:p>
        </p:txBody>
      </p:sp>
      <p:sp>
        <p:nvSpPr>
          <p:cNvPr id="4" name="Slide Number Placeholder 3"/>
          <p:cNvSpPr>
            <a:spLocks noGrp="1"/>
          </p:cNvSpPr>
          <p:nvPr>
            <p:ph type="sldNum" sz="quarter" idx="10"/>
          </p:nvPr>
        </p:nvSpPr>
        <p:spPr/>
        <p:txBody>
          <a:bodyPr/>
          <a:lstStyle/>
          <a:p>
            <a:pPr algn="r" rtl="0"/>
            <a:fld id="{49C04F3A-82BD-4011-AADB-1F79FD7DF4BC}" type="slidenum">
              <a:rPr/>
              <a:pPr/>
              <a:t>8</a:t>
            </a:fld>
            <a:endParaRPr lang="tr" dirty="0"/>
          </a:p>
        </p:txBody>
      </p:sp>
      <p:sp>
        <p:nvSpPr>
          <p:cNvPr id="5" name="Text Placeholder 4"/>
          <p:cNvSpPr>
            <a:spLocks noGrp="1"/>
          </p:cNvSpPr>
          <p:nvPr>
            <p:ph type="body" sz="quarter" idx="11"/>
          </p:nvPr>
        </p:nvSpPr>
        <p:spPr/>
        <p:txBody>
          <a:bodyPr>
            <a:normAutofit lnSpcReduction="10000"/>
          </a:bodyPr>
          <a:lstStyle/>
          <a:p>
            <a:endParaRPr lang="tr" dirty="0" smtClean="0">
              <a:latin typeface="Verdana" charset="0"/>
              <a:cs typeface="Verdana" charset="0"/>
            </a:endParaRPr>
          </a:p>
          <a:p>
            <a:pPr algn="r" rtl="0"/>
            <a:r>
              <a:rPr lang="tr" b="0" i="0" u="none" baseline="0">
                <a:latin typeface="Verdana" charset="0"/>
                <a:cs typeface="Verdana" charset="0"/>
              </a:rPr>
              <a:t>Bölüm 2</a:t>
            </a:r>
            <a:endParaRPr lang="tr" sz="2000" dirty="0">
              <a:latin typeface="Verdana" charset="0"/>
              <a:cs typeface="Verdana" charset="0"/>
            </a:endParaRPr>
          </a:p>
          <a:p>
            <a:endParaRPr lang="tr" dirty="0"/>
          </a:p>
        </p:txBody>
      </p:sp>
    </p:spTree>
    <p:extLst>
      <p:ext uri="{BB962C8B-B14F-4D97-AF65-F5344CB8AC3E}">
        <p14:creationId xmlns:p14="http://schemas.microsoft.com/office/powerpoint/2010/main" val="28631134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Koşullar ve koruma önlemleri</a:t>
            </a:r>
            <a:endParaRPr lang="tr" sz="2000" dirty="0">
              <a:solidFill>
                <a:schemeClr val="bg1"/>
              </a:solidFill>
              <a:latin typeface="Verdana" panose="020B0604030504040204" pitchFamily="34" charset="0"/>
              <a:ea typeface="Verdana" panose="020B0604030504040204" pitchFamily="34" charset="0"/>
              <a:cs typeface="Verdana" charset="0"/>
            </a:endParaRPr>
          </a:p>
        </p:txBody>
      </p:sp>
      <p:sp>
        <p:nvSpPr>
          <p:cNvPr id="5" name="Rectangle 4">
            <a:extLst>
              <a:ext uri="{FF2B5EF4-FFF2-40B4-BE49-F238E27FC236}">
                <a16:creationId xmlns:a16="http://schemas.microsoft.com/office/drawing/2014/main" id="{7FA81925-418B-D44C-9255-2AEBBFBC0ADA}"/>
              </a:ext>
            </a:extLst>
          </p:cNvPr>
          <p:cNvSpPr/>
          <p:nvPr/>
        </p:nvSpPr>
        <p:spPr>
          <a:xfrm>
            <a:off x="152980" y="1445757"/>
            <a:ext cx="3889351" cy="4247317"/>
          </a:xfrm>
          <a:prstGeom prst="rect">
            <a:avLst/>
          </a:prstGeom>
        </p:spPr>
        <p:txBody>
          <a:bodyPr wrap="square">
            <a:spAutoFit/>
          </a:bodyPr>
          <a:lstStyle/>
          <a:p>
            <a:pPr marL="342900" indent="-342900" algn="just" rtl="0">
              <a:buFont typeface="Wingdings" pitchFamily="2" charset="2"/>
              <a:buChar char="Ø"/>
            </a:pPr>
            <a:r>
              <a:rPr lang="tr" sz="1500" b="0" i="0" u="none" baseline="0"/>
              <a:t>1) Taraflardan her biri, bu Kısımda öngörülen yetki ve usullerin belirlenmesi, uygulamaya koyulması ve uygulanmasının, İnsan Hakları ve Temel Özgürlüklerin Korunmasına İlişkin 1950 tarihli Avrupa Konseyi Sözleşmesi, Sivil ve Siyasi Haklara İlişkin 1966 tarihli Birleşmiş Milletler Uluslararası Sözleşmesi ve </a:t>
            </a:r>
            <a:r>
              <a:rPr lang="tr" sz="1500" b="1" i="0" u="none" baseline="0">
                <a:solidFill>
                  <a:srgbClr val="FF0000"/>
                </a:solidFill>
              </a:rPr>
              <a:t>yürürlükteki diğer uluslararası insan hakları belgeleri</a:t>
            </a:r>
            <a:r>
              <a:rPr lang="tr" sz="1500" b="0" i="0" u="none" baseline="0"/>
              <a:t> kapsamındaki yükümlülüklerinden kaynaklanan haklar da dahil olmak üzere </a:t>
            </a:r>
            <a:r>
              <a:rPr lang="tr" sz="1500" b="1" i="0" u="none" baseline="0">
                <a:solidFill>
                  <a:srgbClr val="FF0000"/>
                </a:solidFill>
              </a:rPr>
              <a:t>insan hakları ve özgürlüklerin yeterli şekilde korunmasının</a:t>
            </a:r>
            <a:r>
              <a:rPr lang="tr" sz="1500" b="0" i="0" u="none" baseline="0"/>
              <a:t> öngörüleceği ve orantılılık ilkesini içerecek olan </a:t>
            </a:r>
            <a:r>
              <a:rPr lang="tr" sz="1500" b="1" i="0" u="none" baseline="0">
                <a:solidFill>
                  <a:srgbClr val="FF0000"/>
                </a:solidFill>
              </a:rPr>
              <a:t>iç hukuku kapsamında öngörülen koşullara ve koruma önlemlerine</a:t>
            </a:r>
            <a:r>
              <a:rPr lang="tr" sz="1500" b="0" i="0" u="none" baseline="0"/>
              <a:t> tabi olmasını sağlar. </a:t>
            </a:r>
            <a:endParaRPr lang="tr" sz="1500" dirty="0"/>
          </a:p>
        </p:txBody>
      </p:sp>
      <p:sp>
        <p:nvSpPr>
          <p:cNvPr id="6" name="Rectangle 5">
            <a:extLst>
              <a:ext uri="{FF2B5EF4-FFF2-40B4-BE49-F238E27FC236}">
                <a16:creationId xmlns:a16="http://schemas.microsoft.com/office/drawing/2014/main" id="{524B6456-681F-2F44-A01A-AD3514E81BD2}"/>
              </a:ext>
            </a:extLst>
          </p:cNvPr>
          <p:cNvSpPr/>
          <p:nvPr/>
        </p:nvSpPr>
        <p:spPr>
          <a:xfrm>
            <a:off x="4610911" y="1445757"/>
            <a:ext cx="4056434" cy="2862322"/>
          </a:xfrm>
          <a:prstGeom prst="rect">
            <a:avLst/>
          </a:prstGeom>
        </p:spPr>
        <p:txBody>
          <a:bodyPr wrap="square">
            <a:spAutoFit/>
          </a:bodyPr>
          <a:lstStyle/>
          <a:p>
            <a:pPr marL="342900" indent="-342900" algn="just" rtl="0">
              <a:buFont typeface="Wingdings" pitchFamily="2" charset="2"/>
              <a:buChar char="ü"/>
            </a:pPr>
            <a:r>
              <a:rPr lang="tr" sz="1500" b="0" i="0" u="none" baseline="0"/>
              <a:t>Yetki veya usul, suçun niteliği ve şartları ile orantılı olmalıdır.</a:t>
            </a:r>
          </a:p>
          <a:p>
            <a:pPr marL="342900" indent="-342900" algn="just" rtl="0">
              <a:buFont typeface="Wingdings" pitchFamily="2" charset="2"/>
              <a:buChar char="ü"/>
            </a:pPr>
            <a:endParaRPr lang="tr" sz="1500" dirty="0"/>
          </a:p>
          <a:p>
            <a:pPr marL="342900" indent="-342900" algn="just" rtl="0">
              <a:buFont typeface="Wingdings" pitchFamily="2" charset="2"/>
              <a:buChar char="ü"/>
            </a:pPr>
            <a:r>
              <a:rPr lang="tr" sz="1500" b="0" i="0" u="none" baseline="0"/>
              <a:t>İç hukukta, sunma emirlerinin kapsamına dair sınırlamalar ve arama ve el koyma işlemlerine ilişkin makullük şartları belirtilmelidir. </a:t>
            </a:r>
            <a:endParaRPr lang="tr" sz="1500" dirty="0"/>
          </a:p>
          <a:p>
            <a:pPr marL="342900" indent="-342900" algn="just" rtl="0">
              <a:buFont typeface="Wingdings" pitchFamily="2" charset="2"/>
              <a:buChar char="ü"/>
            </a:pPr>
            <a:endParaRPr lang="tr" sz="1500" dirty="0"/>
          </a:p>
          <a:p>
            <a:pPr marL="342900" indent="-342900" algn="just" rtl="0">
              <a:buFont typeface="Wingdings" pitchFamily="2" charset="2"/>
              <a:buChar char="ü"/>
            </a:pPr>
            <a:r>
              <a:rPr lang="tr" sz="1500" b="0" i="0" u="none" baseline="0"/>
              <a:t>Tarafların iç hukuklarına uygun olarak orantılılık ilkesini uygulamaları gerekir.</a:t>
            </a:r>
          </a:p>
        </p:txBody>
      </p:sp>
    </p:spTree>
    <p:extLst>
      <p:ext uri="{BB962C8B-B14F-4D97-AF65-F5344CB8AC3E}">
        <p14:creationId xmlns:p14="http://schemas.microsoft.com/office/powerpoint/2010/main" val="178915776"/>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851</TotalTime>
  <Words>8373</Words>
  <Application>Microsoft Office PowerPoint</Application>
  <PresentationFormat>Ekran Gösterisi (4:3)</PresentationFormat>
  <Paragraphs>610</Paragraphs>
  <Slides>41</Slides>
  <Notes>40</Notes>
  <HiddenSlides>0</HiddenSlides>
  <MMClips>0</MMClips>
  <ScaleCrop>false</ScaleCrop>
  <HeadingPairs>
    <vt:vector size="6" baseType="variant">
      <vt:variant>
        <vt:lpstr>Kullanılan Yazı Tipleri</vt:lpstr>
      </vt:variant>
      <vt:variant>
        <vt:i4>8</vt:i4>
      </vt:variant>
      <vt:variant>
        <vt:lpstr>Tema</vt:lpstr>
      </vt:variant>
      <vt:variant>
        <vt:i4>1</vt:i4>
      </vt:variant>
      <vt:variant>
        <vt:lpstr>Slayt Başlıkları</vt:lpstr>
      </vt:variant>
      <vt:variant>
        <vt:i4>41</vt:i4>
      </vt:variant>
    </vt:vector>
  </HeadingPairs>
  <TitlesOfParts>
    <vt:vector size="50" baseType="lpstr">
      <vt:lpstr>MS PGothic</vt:lpstr>
      <vt:lpstr>MS PGothic</vt:lpstr>
      <vt:lpstr>Arial</vt:lpstr>
      <vt:lpstr>Calibri</vt:lpstr>
      <vt:lpstr>Calibri (heading)</vt:lpstr>
      <vt:lpstr>Calibri Light</vt:lpstr>
      <vt:lpstr>Verdana</vt:lpstr>
      <vt:lpstr>Wingdings</vt:lpstr>
      <vt:lpstr>Office Theme</vt:lpstr>
      <vt:lpstr>PowerPoint Sunusu</vt:lpstr>
      <vt:lpstr>PowerPoint Sunusu</vt:lpstr>
      <vt:lpstr>PowerPoint Sunusu</vt:lpstr>
      <vt:lpstr>PowerPoint Sunusu</vt:lpstr>
      <vt:lpstr>Usule İlişkİn HükümLerİn KapsamI </vt:lpstr>
      <vt:lpstr>PowerPoint Sunusu</vt:lpstr>
      <vt:lpstr>PowerPoint Sunusu</vt:lpstr>
      <vt:lpstr>Koşullar ve koruma önlemleri</vt:lpstr>
      <vt:lpstr>PowerPoint Sunusu</vt:lpstr>
      <vt:lpstr>PowerPoint Sunusu</vt:lpstr>
      <vt:lpstr>PowerPoint Sunusu</vt:lpstr>
      <vt:lpstr>PowerPoint Sunusu</vt:lpstr>
      <vt:lpstr>PowerPoint Sunusu</vt:lpstr>
      <vt:lpstr>DEPOLANAN BİLGİSAYAR VERİLERİNİN HIZLANDIRILMIŞ KORUMA ALTINA ALINMASI ve trafİk verİlerİNİn kIsmİ İfşasI</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Sunma emrİ</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ERENOGLU CONSULTANCY TRANSLATION</dc:creator>
  <dc:description>ERENOGLU CONSULTANCY TRANSLATION_x000d_
GSM    : (+90 532) 235 58 23_x000d_
Tel         : (+90 312) 441 91 00 (pbx)_x000d_
Web      : www.erenoglu.com.tr_x000d_
e-mail   : erenoglu@erenoglu.com.tr_x000d_
ANKARA – TURKIYE (TURKEY)_x000d_
</dc:description>
  <cp:lastModifiedBy>CP</cp:lastModifiedBy>
  <cp:revision>272</cp:revision>
  <dcterms:created xsi:type="dcterms:W3CDTF">2020-10-07T11:36:01Z</dcterms:created>
  <dcterms:modified xsi:type="dcterms:W3CDTF">2021-04-11T14:03:38Z</dcterms:modified>
</cp:coreProperties>
</file>